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0" r:id="rId1"/>
  </p:sldMasterIdLst>
  <p:sldIdLst>
    <p:sldId id="315" r:id="rId2"/>
    <p:sldId id="299" r:id="rId3"/>
    <p:sldId id="316" r:id="rId4"/>
    <p:sldId id="317" r:id="rId5"/>
    <p:sldId id="327" r:id="rId6"/>
    <p:sldId id="322" r:id="rId7"/>
    <p:sldId id="328" r:id="rId8"/>
    <p:sldId id="324" r:id="rId9"/>
    <p:sldId id="329" r:id="rId10"/>
    <p:sldId id="321" r:id="rId11"/>
    <p:sldId id="320" r:id="rId12"/>
    <p:sldId id="323" r:id="rId13"/>
    <p:sldId id="302" r:id="rId14"/>
    <p:sldId id="308" r:id="rId15"/>
    <p:sldId id="306" r:id="rId16"/>
    <p:sldId id="325" r:id="rId17"/>
    <p:sldId id="326" r:id="rId18"/>
    <p:sldId id="312" r:id="rId19"/>
    <p:sldId id="31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ella, Jillian" initials="TJ" lastIdx="1" clrIdx="0">
    <p:extLst>
      <p:ext uri="{19B8F6BF-5375-455C-9EA6-DF929625EA0E}">
        <p15:presenceInfo xmlns:p15="http://schemas.microsoft.com/office/powerpoint/2012/main" userId="Torella, Jilli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7C"/>
    <a:srgbClr val="51576B"/>
    <a:srgbClr val="003262"/>
    <a:srgbClr val="003668"/>
    <a:srgbClr val="002F59"/>
    <a:srgbClr val="00284B"/>
    <a:srgbClr val="97C1FF"/>
    <a:srgbClr val="1649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69" autoAdjust="0"/>
    <p:restoredTop sz="94712"/>
  </p:normalViewPr>
  <p:slideViewPr>
    <p:cSldViewPr snapToGrid="0" snapToObjects="1">
      <p:cViewPr varScale="1">
        <p:scale>
          <a:sx n="104" d="100"/>
          <a:sy n="104" d="100"/>
        </p:scale>
        <p:origin x="1800"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2-06T17:21:28.516" idx="1">
    <p:pos x="10" y="10"/>
    <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2-06T17:21:28.516" idx="1">
    <p:pos x="10" y="10"/>
    <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2-06T17:21:28.516" idx="1">
    <p:pos x="10" y="10"/>
    <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2-06T17:21:28.516" idx="1">
    <p:pos x="10" y="10"/>
    <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2-06T17:21:28.516" idx="1">
    <p:pos x="10" y="10"/>
    <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2-06T17:21:28.516" idx="1">
    <p:pos x="10" y="10"/>
    <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02-06T17:21:28.516" idx="1">
    <p:pos x="10" y="10"/>
    <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8-02-06T17:21:28.516" idx="1">
    <p:pos x="10" y="10"/>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201CE-2968-4949-A17E-B7674242BCA9}" type="datetimeFigureOut">
              <a:rPr lang="en-US" smtClean="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440F44-AC9D-CF49-A51E-B11A54C3DD25}" type="slidenum">
              <a:rPr lang="en-US" smtClean="0"/>
              <a:t>‹#›</a:t>
            </a:fld>
            <a:endParaRPr lang="en-US" dirty="0"/>
          </a:p>
        </p:txBody>
      </p:sp>
    </p:spTree>
    <p:extLst>
      <p:ext uri="{BB962C8B-B14F-4D97-AF65-F5344CB8AC3E}">
        <p14:creationId xmlns:p14="http://schemas.microsoft.com/office/powerpoint/2010/main" val="864537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201CE-2968-4949-A17E-B7674242BCA9}" type="datetimeFigureOut">
              <a:rPr lang="en-US" smtClean="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440F44-AC9D-CF49-A51E-B11A54C3DD25}" type="slidenum">
              <a:rPr lang="en-US" smtClean="0"/>
              <a:t>‹#›</a:t>
            </a:fld>
            <a:endParaRPr lang="en-US" dirty="0"/>
          </a:p>
        </p:txBody>
      </p:sp>
    </p:spTree>
    <p:extLst>
      <p:ext uri="{BB962C8B-B14F-4D97-AF65-F5344CB8AC3E}">
        <p14:creationId xmlns:p14="http://schemas.microsoft.com/office/powerpoint/2010/main" val="255758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201CE-2968-4949-A17E-B7674242BCA9}" type="datetimeFigureOut">
              <a:rPr lang="en-US" smtClean="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440F44-AC9D-CF49-A51E-B11A54C3DD25}" type="slidenum">
              <a:rPr lang="en-US" smtClean="0"/>
              <a:t>‹#›</a:t>
            </a:fld>
            <a:endParaRPr lang="en-US" dirty="0"/>
          </a:p>
        </p:txBody>
      </p:sp>
    </p:spTree>
    <p:extLst>
      <p:ext uri="{BB962C8B-B14F-4D97-AF65-F5344CB8AC3E}">
        <p14:creationId xmlns:p14="http://schemas.microsoft.com/office/powerpoint/2010/main" val="2988742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201CE-2968-4949-A17E-B7674242BCA9}" type="datetimeFigureOut">
              <a:rPr lang="en-US" smtClean="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440F44-AC9D-CF49-A51E-B11A54C3DD25}" type="slidenum">
              <a:rPr lang="en-US" smtClean="0"/>
              <a:t>‹#›</a:t>
            </a:fld>
            <a:endParaRPr lang="en-US" dirty="0"/>
          </a:p>
        </p:txBody>
      </p:sp>
    </p:spTree>
    <p:extLst>
      <p:ext uri="{BB962C8B-B14F-4D97-AF65-F5344CB8AC3E}">
        <p14:creationId xmlns:p14="http://schemas.microsoft.com/office/powerpoint/2010/main" val="344898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201CE-2968-4949-A17E-B7674242BCA9}" type="datetimeFigureOut">
              <a:rPr lang="en-US" smtClean="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440F44-AC9D-CF49-A51E-B11A54C3DD25}" type="slidenum">
              <a:rPr lang="en-US" smtClean="0"/>
              <a:t>‹#›</a:t>
            </a:fld>
            <a:endParaRPr lang="en-US" dirty="0"/>
          </a:p>
        </p:txBody>
      </p:sp>
    </p:spTree>
    <p:extLst>
      <p:ext uri="{BB962C8B-B14F-4D97-AF65-F5344CB8AC3E}">
        <p14:creationId xmlns:p14="http://schemas.microsoft.com/office/powerpoint/2010/main" val="397378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201CE-2968-4949-A17E-B7674242BCA9}" type="datetimeFigureOut">
              <a:rPr lang="en-US" smtClean="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440F44-AC9D-CF49-A51E-B11A54C3DD25}" type="slidenum">
              <a:rPr lang="en-US" smtClean="0"/>
              <a:t>‹#›</a:t>
            </a:fld>
            <a:endParaRPr lang="en-US" dirty="0"/>
          </a:p>
        </p:txBody>
      </p:sp>
    </p:spTree>
    <p:extLst>
      <p:ext uri="{BB962C8B-B14F-4D97-AF65-F5344CB8AC3E}">
        <p14:creationId xmlns:p14="http://schemas.microsoft.com/office/powerpoint/2010/main" val="2491053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201CE-2968-4949-A17E-B7674242BCA9}" type="datetimeFigureOut">
              <a:rPr lang="en-US" smtClean="0"/>
              <a:t>10/27/2020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6440F44-AC9D-CF49-A51E-B11A54C3DD25}" type="slidenum">
              <a:rPr lang="en-US" smtClean="0"/>
              <a:t>‹#›</a:t>
            </a:fld>
            <a:endParaRPr lang="en-US" dirty="0"/>
          </a:p>
        </p:txBody>
      </p:sp>
    </p:spTree>
    <p:extLst>
      <p:ext uri="{BB962C8B-B14F-4D97-AF65-F5344CB8AC3E}">
        <p14:creationId xmlns:p14="http://schemas.microsoft.com/office/powerpoint/2010/main" val="362082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201CE-2968-4949-A17E-B7674242BCA9}" type="datetimeFigureOut">
              <a:rPr lang="en-US" smtClean="0"/>
              <a:t>10/27/2020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440F44-AC9D-CF49-A51E-B11A54C3DD25}" type="slidenum">
              <a:rPr lang="en-US" smtClean="0"/>
              <a:t>‹#›</a:t>
            </a:fld>
            <a:endParaRPr lang="en-US" dirty="0"/>
          </a:p>
        </p:txBody>
      </p:sp>
    </p:spTree>
    <p:extLst>
      <p:ext uri="{BB962C8B-B14F-4D97-AF65-F5344CB8AC3E}">
        <p14:creationId xmlns:p14="http://schemas.microsoft.com/office/powerpoint/2010/main" val="3390109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201CE-2968-4949-A17E-B7674242BCA9}" type="datetimeFigureOut">
              <a:rPr lang="en-US" smtClean="0"/>
              <a:t>10/27/2020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440F44-AC9D-CF49-A51E-B11A54C3DD25}" type="slidenum">
              <a:rPr lang="en-US" smtClean="0"/>
              <a:t>‹#›</a:t>
            </a:fld>
            <a:endParaRPr lang="en-US" dirty="0"/>
          </a:p>
        </p:txBody>
      </p:sp>
    </p:spTree>
    <p:extLst>
      <p:ext uri="{BB962C8B-B14F-4D97-AF65-F5344CB8AC3E}">
        <p14:creationId xmlns:p14="http://schemas.microsoft.com/office/powerpoint/2010/main" val="3652323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201CE-2968-4949-A17E-B7674242BCA9}" type="datetimeFigureOut">
              <a:rPr lang="en-US" smtClean="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440F44-AC9D-CF49-A51E-B11A54C3DD25}" type="slidenum">
              <a:rPr lang="en-US" smtClean="0"/>
              <a:t>‹#›</a:t>
            </a:fld>
            <a:endParaRPr lang="en-US" dirty="0"/>
          </a:p>
        </p:txBody>
      </p:sp>
    </p:spTree>
    <p:extLst>
      <p:ext uri="{BB962C8B-B14F-4D97-AF65-F5344CB8AC3E}">
        <p14:creationId xmlns:p14="http://schemas.microsoft.com/office/powerpoint/2010/main" val="4136209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201CE-2968-4949-A17E-B7674242BCA9}" type="datetimeFigureOut">
              <a:rPr lang="en-US" smtClean="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440F44-AC9D-CF49-A51E-B11A54C3DD25}" type="slidenum">
              <a:rPr lang="en-US" smtClean="0"/>
              <a:t>‹#›</a:t>
            </a:fld>
            <a:endParaRPr lang="en-US" dirty="0"/>
          </a:p>
        </p:txBody>
      </p:sp>
    </p:spTree>
    <p:extLst>
      <p:ext uri="{BB962C8B-B14F-4D97-AF65-F5344CB8AC3E}">
        <p14:creationId xmlns:p14="http://schemas.microsoft.com/office/powerpoint/2010/main" val="123592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201CE-2968-4949-A17E-B7674242BCA9}" type="datetimeFigureOut">
              <a:rPr lang="en-US" smtClean="0"/>
              <a:t>10/27/2020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40F44-AC9D-CF49-A51E-B11A54C3DD25}" type="slidenum">
              <a:rPr lang="en-US" smtClean="0"/>
              <a:t>‹#›</a:t>
            </a:fld>
            <a:endParaRPr lang="en-US" dirty="0"/>
          </a:p>
        </p:txBody>
      </p:sp>
    </p:spTree>
    <p:extLst>
      <p:ext uri="{BB962C8B-B14F-4D97-AF65-F5344CB8AC3E}">
        <p14:creationId xmlns:p14="http://schemas.microsoft.com/office/powerpoint/2010/main" val="153501013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comments" Target="../comments/commen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comments" Target="../comments/comment7.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hyperlink" Target="https://www.villa.edu/academics/" TargetMode="External"/><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hyperlink" Target="https://www.villa.edu/campus-life/student-services/internship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comments" Target="../comments/comment4.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youtu.be/oYbrFcxrSvI"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comments" Target="../comments/commen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www.achieveatvilla.com/" TargetMode="Externa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Kasinski_Villa1.jpg"/>
          <p:cNvPicPr>
            <a:picLocks noChangeAspect="1"/>
          </p:cNvPicPr>
          <p:nvPr/>
        </p:nvPicPr>
        <p:blipFill rotWithShape="1">
          <a:blip r:embed="rId2">
            <a:extLst>
              <a:ext uri="{28A0092B-C50C-407E-A947-70E740481C1C}">
                <a14:useLocalDpi xmlns:a14="http://schemas.microsoft.com/office/drawing/2010/main" val="0"/>
              </a:ext>
            </a:extLst>
          </a:blip>
          <a:srcRect b="28544"/>
          <a:stretch/>
        </p:blipFill>
        <p:spPr>
          <a:xfrm>
            <a:off x="-1" y="90732"/>
            <a:ext cx="9160930" cy="3863606"/>
          </a:xfrm>
          <a:prstGeom prst="rect">
            <a:avLst/>
          </a:prstGeom>
        </p:spPr>
      </p:pic>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12" name="Title 1"/>
          <p:cNvSpPr txBox="1">
            <a:spLocks/>
          </p:cNvSpPr>
          <p:nvPr/>
        </p:nvSpPr>
        <p:spPr>
          <a:xfrm>
            <a:off x="2" y="4399849"/>
            <a:ext cx="9144000" cy="851394"/>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002060"/>
                </a:solidFill>
              </a:rPr>
              <a:t>Oneida High School Virtual Visit</a:t>
            </a:r>
            <a:endParaRPr lang="en-US" sz="4000" b="1" dirty="0">
              <a:solidFill>
                <a:srgbClr val="002060"/>
              </a:solidFill>
              <a:latin typeface="Avenir LT Std 55 Roman" panose="020B0503020203020204" pitchFamily="34" charset="0"/>
              <a:cs typeface="Avenir Roman"/>
            </a:endParaRPr>
          </a:p>
        </p:txBody>
      </p:sp>
      <p:sp>
        <p:nvSpPr>
          <p:cNvPr id="13" name="Title 1"/>
          <p:cNvSpPr txBox="1">
            <a:spLocks/>
          </p:cNvSpPr>
          <p:nvPr/>
        </p:nvSpPr>
        <p:spPr>
          <a:xfrm>
            <a:off x="33858" y="5525731"/>
            <a:ext cx="9127071" cy="78223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002060"/>
                </a:solidFill>
                <a:latin typeface="+mn-lt"/>
                <a:cs typeface="Avant Garde"/>
              </a:rPr>
              <a:t>Being Successful In Your College Search</a:t>
            </a:r>
          </a:p>
        </p:txBody>
      </p:sp>
      <p:sp>
        <p:nvSpPr>
          <p:cNvPr id="16" name="Subtitle 6"/>
          <p:cNvSpPr txBox="1">
            <a:spLocks/>
          </p:cNvSpPr>
          <p:nvPr/>
        </p:nvSpPr>
        <p:spPr>
          <a:xfrm>
            <a:off x="849490" y="5097380"/>
            <a:ext cx="7765508" cy="7822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Avant Garde"/>
              <a:ea typeface="ＭＳ Ｐゴシック" charset="0"/>
              <a:cs typeface="Avant Garde"/>
            </a:endParaRPr>
          </a:p>
          <a:p>
            <a:pPr>
              <a:lnSpc>
                <a:spcPct val="170000"/>
              </a:lnSpc>
            </a:pPr>
            <a:endParaRPr lang="en-US" sz="8600" dirty="0">
              <a:solidFill>
                <a:schemeClr val="tx1"/>
              </a:solidFill>
              <a:latin typeface="Avenir Next Medium"/>
              <a:ea typeface="ＭＳ Ｐゴシック" charset="0"/>
              <a:cs typeface="Avenir Next Medium"/>
            </a:endParaRPr>
          </a:p>
          <a:p>
            <a:endParaRPr lang="en-US" dirty="0"/>
          </a:p>
        </p:txBody>
      </p:sp>
      <p:sp>
        <p:nvSpPr>
          <p:cNvPr id="18" name="Subtitle 6"/>
          <p:cNvSpPr txBox="1">
            <a:spLocks/>
          </p:cNvSpPr>
          <p:nvPr/>
        </p:nvSpPr>
        <p:spPr>
          <a:xfrm>
            <a:off x="2" y="4674206"/>
            <a:ext cx="9144000" cy="202983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Avant Garde"/>
              <a:ea typeface="ＭＳ Ｐゴシック" charset="0"/>
              <a:cs typeface="Avant Garde"/>
            </a:endParaRPr>
          </a:p>
          <a:p>
            <a:endParaRPr lang="en-US" sz="8600" dirty="0">
              <a:solidFill>
                <a:schemeClr val="tx1"/>
              </a:solidFill>
              <a:latin typeface="Avenir Next Medium"/>
              <a:ea typeface="ＭＳ Ｐゴシック" charset="0"/>
              <a:cs typeface="Avenir Next Medium"/>
            </a:endParaRPr>
          </a:p>
          <a:p>
            <a:endParaRPr lang="en-US" dirty="0"/>
          </a:p>
        </p:txBody>
      </p:sp>
      <p:sp>
        <p:nvSpPr>
          <p:cNvPr id="19" name="Rectangle 18"/>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9" name="TextBox 28"/>
          <p:cNvSpPr txBox="1"/>
          <p:nvPr/>
        </p:nvSpPr>
        <p:spPr>
          <a:xfrm>
            <a:off x="2" y="5156399"/>
            <a:ext cx="9144000" cy="369332"/>
          </a:xfrm>
          <a:prstGeom prst="rect">
            <a:avLst/>
          </a:prstGeom>
          <a:noFill/>
        </p:spPr>
        <p:txBody>
          <a:bodyPr wrap="square" rtlCol="0">
            <a:spAutoFit/>
          </a:bodyPr>
          <a:lstStyle/>
          <a:p>
            <a:pPr algn="ctr"/>
            <a:r>
              <a:rPr lang="en-US" dirty="0">
                <a:solidFill>
                  <a:srgbClr val="00447C"/>
                </a:solidFill>
              </a:rPr>
              <a:t>_________________________________________________________</a:t>
            </a:r>
          </a:p>
        </p:txBody>
      </p:sp>
      <p:pic>
        <p:nvPicPr>
          <p:cNvPr id="37" name="Picture 36" descr="VillaMaria-REV.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447" y="294966"/>
            <a:ext cx="1219737" cy="599703"/>
          </a:xfrm>
          <a:prstGeom prst="rect">
            <a:avLst/>
          </a:prstGeom>
        </p:spPr>
      </p:pic>
      <p:pic>
        <p:nvPicPr>
          <p:cNvPr id="1028" name="Picture 4" descr="Dr. Davis Introduction Letter - Oneida High School">
            <a:extLst>
              <a:ext uri="{FF2B5EF4-FFF2-40B4-BE49-F238E27FC236}">
                <a16:creationId xmlns:a16="http://schemas.microsoft.com/office/drawing/2014/main" id="{526D38D4-8C9E-4107-858E-10DFD98DA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7" y="3968864"/>
            <a:ext cx="1207564" cy="161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549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pic>
        <p:nvPicPr>
          <p:cNvPr id="5" name="Picture 4"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044" y="498367"/>
            <a:ext cx="3019778" cy="1484724"/>
          </a:xfrm>
          <a:prstGeom prst="rect">
            <a:avLst/>
          </a:prstGeom>
        </p:spPr>
      </p:pic>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16" name="Subtitle 6"/>
          <p:cNvSpPr txBox="1">
            <a:spLocks/>
          </p:cNvSpPr>
          <p:nvPr/>
        </p:nvSpPr>
        <p:spPr>
          <a:xfrm>
            <a:off x="849490" y="5097380"/>
            <a:ext cx="7765508" cy="7822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Avant Garde"/>
              <a:ea typeface="ＭＳ Ｐゴシック" charset="0"/>
              <a:cs typeface="Avant Garde"/>
            </a:endParaRPr>
          </a:p>
          <a:p>
            <a:pPr>
              <a:lnSpc>
                <a:spcPct val="170000"/>
              </a:lnSpc>
            </a:pPr>
            <a:endParaRPr lang="en-US" sz="8600" dirty="0">
              <a:solidFill>
                <a:schemeClr val="tx1"/>
              </a:solidFill>
              <a:latin typeface="Avenir Next Medium"/>
              <a:ea typeface="ＭＳ Ｐゴシック" charset="0"/>
              <a:cs typeface="Avenir Next Medium"/>
            </a:endParaRPr>
          </a:p>
          <a:p>
            <a:endParaRPr lang="en-US" dirty="0"/>
          </a:p>
        </p:txBody>
      </p:sp>
      <p:sp>
        <p:nvSpPr>
          <p:cNvPr id="40" name="TextBox 39"/>
          <p:cNvSpPr txBox="1"/>
          <p:nvPr/>
        </p:nvSpPr>
        <p:spPr>
          <a:xfrm>
            <a:off x="7287645" y="654242"/>
            <a:ext cx="1934224" cy="553998"/>
          </a:xfrm>
          <a:prstGeom prst="rect">
            <a:avLst/>
          </a:prstGeom>
          <a:noFill/>
        </p:spPr>
        <p:txBody>
          <a:bodyPr wrap="square" rtlCol="0">
            <a:spAutoFit/>
          </a:bodyPr>
          <a:lstStyle/>
          <a:p>
            <a:r>
              <a:rPr lang="en-US" sz="1200" spc="300" dirty="0">
                <a:solidFill>
                  <a:schemeClr val="bg1"/>
                </a:solidFill>
                <a:latin typeface="Avenir Next Demi Bold"/>
                <a:cs typeface="Avenir Next Demi Bold"/>
              </a:rPr>
              <a:t>April 25, 2014</a:t>
            </a:r>
          </a:p>
          <a:p>
            <a:endParaRPr lang="en-US" dirty="0"/>
          </a:p>
        </p:txBody>
      </p:sp>
      <p:sp>
        <p:nvSpPr>
          <p:cNvPr id="20" name="Rectangle 19"/>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23" name="Picture 22"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
        <p:nvSpPr>
          <p:cNvPr id="10" name="Rectangle 2"/>
          <p:cNvSpPr txBox="1">
            <a:spLocks noChangeArrowheads="1"/>
          </p:cNvSpPr>
          <p:nvPr/>
        </p:nvSpPr>
        <p:spPr>
          <a:xfrm>
            <a:off x="849490" y="1106771"/>
            <a:ext cx="76695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en-US" sz="3000" dirty="0">
                <a:solidFill>
                  <a:srgbClr val="00447C"/>
                </a:solidFill>
                <a:latin typeface="Avenir LT Std 65 Medium" panose="020B0603020203020204" pitchFamily="34" charset="0"/>
              </a:rPr>
              <a:t>Sports</a:t>
            </a:r>
          </a:p>
        </p:txBody>
      </p:sp>
      <p:sp>
        <p:nvSpPr>
          <p:cNvPr id="11" name="Rectangle 3"/>
          <p:cNvSpPr txBox="1">
            <a:spLocks noChangeArrowheads="1"/>
          </p:cNvSpPr>
          <p:nvPr/>
        </p:nvSpPr>
        <p:spPr>
          <a:xfrm>
            <a:off x="871276" y="2111833"/>
            <a:ext cx="7550347" cy="2368728"/>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fontAlgn="base">
              <a:buFont typeface="Arial" panose="020B0604020202020204" pitchFamily="34" charset="0"/>
              <a:buChar char="•"/>
            </a:pPr>
            <a:r>
              <a:rPr lang="en-US" sz="2800" dirty="0"/>
              <a:t>8 intercollegiate athletic teams that compete in the USCAA. </a:t>
            </a:r>
          </a:p>
          <a:p>
            <a:pPr marL="457200" indent="-457200" algn="l" fontAlgn="base">
              <a:buFont typeface="Arial" panose="020B0604020202020204" pitchFamily="34" charset="0"/>
              <a:buChar char="•"/>
            </a:pPr>
            <a:r>
              <a:rPr lang="en-US" sz="2800" dirty="0"/>
              <a:t>An updated athletic center that contains a regulation-sized basketball court, weight room, and brand new auxiliary gym</a:t>
            </a:r>
          </a:p>
          <a:p>
            <a:pPr algn="l">
              <a:lnSpc>
                <a:spcPct val="150000"/>
              </a:lnSpc>
              <a:spcBef>
                <a:spcPct val="0"/>
              </a:spcBef>
              <a:buClr>
                <a:srgbClr val="51576B"/>
              </a:buClr>
              <a:buSzPct val="110000"/>
              <a:defRPr/>
            </a:pPr>
            <a:r>
              <a:rPr lang="en-US" sz="2700" dirty="0">
                <a:solidFill>
                  <a:srgbClr val="51576B"/>
                </a:solidFill>
                <a:latin typeface="Avenir LT Std 55 Roman" panose="020B0503020203020204" pitchFamily="34" charset="0"/>
                <a:cs typeface="Arial" pitchFamily="34" charset="0"/>
              </a:rPr>
              <a:t>	</a:t>
            </a:r>
            <a:endParaRPr lang="en-US" sz="2700" dirty="0">
              <a:solidFill>
                <a:srgbClr val="51576B"/>
              </a:solidFill>
              <a:latin typeface="Avenir LT Std 55 Roman" panose="020B0503020203020204" pitchFamily="34" charset="0"/>
            </a:endParaRPr>
          </a:p>
        </p:txBody>
      </p:sp>
      <p:pic>
        <p:nvPicPr>
          <p:cNvPr id="13" name="Picture 12"/>
          <p:cNvPicPr/>
          <p:nvPr/>
        </p:nvPicPr>
        <p:blipFill rotWithShape="1">
          <a:blip r:embed="rId3"/>
          <a:srcRect l="16725" t="40941" r="55224" b="16571"/>
          <a:stretch/>
        </p:blipFill>
        <p:spPr bwMode="auto">
          <a:xfrm>
            <a:off x="1974959" y="4007556"/>
            <a:ext cx="5123519" cy="2327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8752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pic>
        <p:nvPicPr>
          <p:cNvPr id="5" name="Picture 4"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51367"/>
            <a:ext cx="3019778" cy="1484724"/>
          </a:xfrm>
          <a:prstGeom prst="rect">
            <a:avLst/>
          </a:prstGeom>
        </p:spPr>
      </p:pic>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16" name="Subtitle 6"/>
          <p:cNvSpPr txBox="1">
            <a:spLocks/>
          </p:cNvSpPr>
          <p:nvPr/>
        </p:nvSpPr>
        <p:spPr>
          <a:xfrm>
            <a:off x="849490" y="5097380"/>
            <a:ext cx="7765508" cy="7822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Avant Garde"/>
              <a:ea typeface="ＭＳ Ｐゴシック" charset="0"/>
              <a:cs typeface="Avant Garde"/>
            </a:endParaRPr>
          </a:p>
          <a:p>
            <a:pPr>
              <a:lnSpc>
                <a:spcPct val="170000"/>
              </a:lnSpc>
            </a:pPr>
            <a:endParaRPr lang="en-US" sz="8600" dirty="0">
              <a:solidFill>
                <a:schemeClr val="tx1"/>
              </a:solidFill>
              <a:latin typeface="Avenir Next Medium"/>
              <a:ea typeface="ＭＳ Ｐゴシック" charset="0"/>
              <a:cs typeface="Avenir Next Medium"/>
            </a:endParaRPr>
          </a:p>
          <a:p>
            <a:endParaRPr lang="en-US" dirty="0"/>
          </a:p>
        </p:txBody>
      </p:sp>
      <p:sp>
        <p:nvSpPr>
          <p:cNvPr id="40" name="TextBox 39"/>
          <p:cNvSpPr txBox="1"/>
          <p:nvPr/>
        </p:nvSpPr>
        <p:spPr>
          <a:xfrm>
            <a:off x="7287645" y="654242"/>
            <a:ext cx="1934224" cy="553998"/>
          </a:xfrm>
          <a:prstGeom prst="rect">
            <a:avLst/>
          </a:prstGeom>
          <a:noFill/>
        </p:spPr>
        <p:txBody>
          <a:bodyPr wrap="square" rtlCol="0">
            <a:spAutoFit/>
          </a:bodyPr>
          <a:lstStyle/>
          <a:p>
            <a:r>
              <a:rPr lang="en-US" sz="1200" spc="300" dirty="0">
                <a:solidFill>
                  <a:schemeClr val="bg1"/>
                </a:solidFill>
                <a:latin typeface="Avenir Next Demi Bold"/>
                <a:cs typeface="Avenir Next Demi Bold"/>
              </a:rPr>
              <a:t>April 25, 2014</a:t>
            </a:r>
          </a:p>
          <a:p>
            <a:endParaRPr lang="en-US" dirty="0"/>
          </a:p>
        </p:txBody>
      </p:sp>
      <p:sp>
        <p:nvSpPr>
          <p:cNvPr id="20" name="Rectangle 19"/>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23" name="Picture 22"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
        <p:nvSpPr>
          <p:cNvPr id="10" name="Rectangle 2"/>
          <p:cNvSpPr txBox="1">
            <a:spLocks noChangeArrowheads="1"/>
          </p:cNvSpPr>
          <p:nvPr/>
        </p:nvSpPr>
        <p:spPr>
          <a:xfrm>
            <a:off x="849490" y="1106771"/>
            <a:ext cx="76695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en-US" sz="3000" dirty="0">
                <a:solidFill>
                  <a:srgbClr val="00447C"/>
                </a:solidFill>
                <a:latin typeface="Avenir LT Std 65 Medium" panose="020B0603020203020204" pitchFamily="34" charset="0"/>
              </a:rPr>
              <a:t>Housing</a:t>
            </a:r>
          </a:p>
        </p:txBody>
      </p:sp>
      <p:sp>
        <p:nvSpPr>
          <p:cNvPr id="11" name="Rectangle 3"/>
          <p:cNvSpPr txBox="1">
            <a:spLocks noChangeArrowheads="1"/>
          </p:cNvSpPr>
          <p:nvPr/>
        </p:nvSpPr>
        <p:spPr>
          <a:xfrm>
            <a:off x="4201462" y="2111832"/>
            <a:ext cx="4220161" cy="412437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ct val="0"/>
              </a:spcBef>
              <a:buClr>
                <a:srgbClr val="51576B"/>
              </a:buClr>
              <a:buSzPct val="110000"/>
              <a:defRPr/>
            </a:pPr>
            <a:r>
              <a:rPr lang="en-US" sz="2700" dirty="0">
                <a:solidFill>
                  <a:srgbClr val="51576B"/>
                </a:solidFill>
                <a:latin typeface="Avenir LT Std 55 Roman" panose="020B0503020203020204" pitchFamily="34" charset="0"/>
                <a:cs typeface="Arial" pitchFamily="34" charset="0"/>
              </a:rPr>
              <a:t>	</a:t>
            </a:r>
            <a:endParaRPr lang="en-US" sz="2700" dirty="0">
              <a:solidFill>
                <a:srgbClr val="51576B"/>
              </a:solidFill>
              <a:latin typeface="Avenir LT Std 55 Roman" panose="020B0503020203020204" pitchFamily="34" charset="0"/>
            </a:endParaRPr>
          </a:p>
        </p:txBody>
      </p:sp>
      <p:pic>
        <p:nvPicPr>
          <p:cNvPr id="12" name="Picture 11"/>
          <p:cNvPicPr/>
          <p:nvPr/>
        </p:nvPicPr>
        <p:blipFill rotWithShape="1">
          <a:blip r:embed="rId3"/>
          <a:srcRect l="58553" t="12247" r="12512" b="6612"/>
          <a:stretch/>
        </p:blipFill>
        <p:spPr bwMode="auto">
          <a:xfrm>
            <a:off x="4201462" y="2148371"/>
            <a:ext cx="4462246" cy="3557473"/>
          </a:xfrm>
          <a:prstGeom prst="rect">
            <a:avLst/>
          </a:prstGeom>
          <a:ln>
            <a:noFill/>
          </a:ln>
          <a:extLst>
            <a:ext uri="{53640926-AAD7-44D8-BBD7-CCE9431645EC}">
              <a14:shadowObscured xmlns:a14="http://schemas.microsoft.com/office/drawing/2010/main"/>
            </a:ext>
          </a:extLst>
        </p:spPr>
      </p:pic>
      <p:sp>
        <p:nvSpPr>
          <p:cNvPr id="13" name="Rectangle 3"/>
          <p:cNvSpPr txBox="1">
            <a:spLocks noChangeArrowheads="1"/>
          </p:cNvSpPr>
          <p:nvPr/>
        </p:nvSpPr>
        <p:spPr>
          <a:xfrm>
            <a:off x="484633" y="2111832"/>
            <a:ext cx="3877056" cy="4124375"/>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ct val="0"/>
              </a:spcBef>
              <a:buClr>
                <a:schemeClr val="bg2"/>
              </a:buClr>
              <a:buSzPct val="110000"/>
              <a:defRPr/>
            </a:pPr>
            <a:r>
              <a:rPr lang="en-US" sz="2800" dirty="0">
                <a:solidFill>
                  <a:srgbClr val="00447C"/>
                </a:solidFill>
                <a:latin typeface="Avenir LT Std 45 Book" panose="020B0502020203020204" pitchFamily="34" charset="0"/>
                <a:cs typeface="Arial" pitchFamily="34" charset="0"/>
              </a:rPr>
              <a:t>Collegiate Village</a:t>
            </a:r>
          </a:p>
          <a:p>
            <a:pPr marL="457200" indent="-457200" algn="l">
              <a:lnSpc>
                <a:spcPct val="150000"/>
              </a:lnSpc>
              <a:spcBef>
                <a:spcPct val="0"/>
              </a:spcBef>
              <a:buClr>
                <a:srgbClr val="51576B"/>
              </a:buClr>
              <a:buSzPct val="110000"/>
              <a:buFont typeface="Wingdings" panose="05000000000000000000" pitchFamily="2" charset="2"/>
              <a:buChar char="ü"/>
              <a:defRPr/>
            </a:pPr>
            <a:r>
              <a:rPr lang="en-US" sz="2800" dirty="0">
                <a:solidFill>
                  <a:srgbClr val="51576B"/>
                </a:solidFill>
                <a:latin typeface="Avenir LT Std 55 Roman" panose="020B0503020203020204" pitchFamily="34" charset="0"/>
                <a:cs typeface="Arial" pitchFamily="34" charset="0"/>
              </a:rPr>
              <a:t>Use Financial Aid!</a:t>
            </a:r>
          </a:p>
          <a:p>
            <a:pPr marL="457200" indent="-457200" algn="l">
              <a:lnSpc>
                <a:spcPct val="150000"/>
              </a:lnSpc>
              <a:spcBef>
                <a:spcPct val="0"/>
              </a:spcBef>
              <a:buClr>
                <a:srgbClr val="51576B"/>
              </a:buClr>
              <a:buSzPct val="110000"/>
              <a:buFont typeface="Wingdings" panose="05000000000000000000" pitchFamily="2" charset="2"/>
              <a:buChar char="ü"/>
              <a:defRPr/>
            </a:pPr>
            <a:r>
              <a:rPr lang="en-US" sz="2800" dirty="0">
                <a:solidFill>
                  <a:srgbClr val="51576B"/>
                </a:solidFill>
                <a:latin typeface="Avenir LT Std 55 Roman" panose="020B0503020203020204" pitchFamily="34" charset="0"/>
                <a:cs typeface="Arial" pitchFamily="34" charset="0"/>
              </a:rPr>
              <a:t>Dining Hall, in-ground pool, movie theater room, game room, gym</a:t>
            </a:r>
          </a:p>
          <a:p>
            <a:pPr marL="457200" indent="-457200" algn="l">
              <a:lnSpc>
                <a:spcPct val="150000"/>
              </a:lnSpc>
              <a:spcBef>
                <a:spcPct val="0"/>
              </a:spcBef>
              <a:buClr>
                <a:srgbClr val="51576B"/>
              </a:buClr>
              <a:buSzPct val="110000"/>
              <a:buFont typeface="Wingdings" panose="05000000000000000000" pitchFamily="2" charset="2"/>
              <a:buChar char="ü"/>
              <a:defRPr/>
            </a:pPr>
            <a:r>
              <a:rPr lang="en-US" sz="2800" dirty="0">
                <a:solidFill>
                  <a:srgbClr val="51576B"/>
                </a:solidFill>
                <a:latin typeface="Avenir LT Std 55 Roman" panose="020B0503020203020204" pitchFamily="34" charset="0"/>
                <a:cs typeface="Arial" pitchFamily="34" charset="0"/>
              </a:rPr>
              <a:t>Free shuttle </a:t>
            </a:r>
          </a:p>
          <a:p>
            <a:pPr marL="457200" indent="-457200" algn="l">
              <a:lnSpc>
                <a:spcPct val="150000"/>
              </a:lnSpc>
              <a:spcBef>
                <a:spcPct val="0"/>
              </a:spcBef>
              <a:buClr>
                <a:srgbClr val="51576B"/>
              </a:buClr>
              <a:buSzPct val="110000"/>
              <a:buFont typeface="Wingdings" panose="05000000000000000000" pitchFamily="2" charset="2"/>
              <a:buChar char="ü"/>
              <a:defRPr/>
            </a:pPr>
            <a:r>
              <a:rPr lang="en-US" sz="2800" dirty="0">
                <a:solidFill>
                  <a:srgbClr val="51576B"/>
                </a:solidFill>
                <a:latin typeface="Avenir LT Std 55 Roman" panose="020B0503020203020204" pitchFamily="34" charset="0"/>
                <a:cs typeface="Arial" pitchFamily="34" charset="0"/>
              </a:rPr>
              <a:t>Residential Life</a:t>
            </a:r>
          </a:p>
          <a:p>
            <a:pPr marL="457200" indent="-457200" algn="l">
              <a:lnSpc>
                <a:spcPct val="150000"/>
              </a:lnSpc>
              <a:spcBef>
                <a:spcPct val="0"/>
              </a:spcBef>
              <a:buClr>
                <a:srgbClr val="51576B"/>
              </a:buClr>
              <a:buSzPct val="110000"/>
              <a:buFont typeface="Wingdings" panose="05000000000000000000" pitchFamily="2" charset="2"/>
              <a:buChar char="ü"/>
              <a:defRPr/>
            </a:pPr>
            <a:endParaRPr lang="en-US" sz="2700" dirty="0">
              <a:solidFill>
                <a:srgbClr val="154771"/>
              </a:solidFill>
              <a:latin typeface="Avenir LT Std 55 Roman" panose="020B0503020203020204" pitchFamily="34" charset="0"/>
              <a:cs typeface="Arial" pitchFamily="34" charset="0"/>
            </a:endParaRPr>
          </a:p>
          <a:p>
            <a:pPr algn="l">
              <a:lnSpc>
                <a:spcPct val="150000"/>
              </a:lnSpc>
              <a:spcBef>
                <a:spcPct val="0"/>
              </a:spcBef>
              <a:buClr>
                <a:srgbClr val="51576B"/>
              </a:buClr>
              <a:buSzPct val="110000"/>
              <a:defRPr/>
            </a:pPr>
            <a:r>
              <a:rPr lang="en-US" sz="2700" dirty="0">
                <a:solidFill>
                  <a:srgbClr val="51576B"/>
                </a:solidFill>
                <a:latin typeface="Avenir LT Std 55 Roman" panose="020B0503020203020204" pitchFamily="34" charset="0"/>
                <a:cs typeface="Arial" pitchFamily="34" charset="0"/>
              </a:rPr>
              <a:t>	</a:t>
            </a:r>
            <a:endParaRPr lang="en-US" sz="2700" dirty="0">
              <a:solidFill>
                <a:srgbClr val="51576B"/>
              </a:solidFill>
              <a:latin typeface="Avenir LT Std 55 Roman" panose="020B0503020203020204" pitchFamily="34" charset="0"/>
            </a:endParaRPr>
          </a:p>
        </p:txBody>
      </p:sp>
    </p:spTree>
    <p:extLst>
      <p:ext uri="{BB962C8B-B14F-4D97-AF65-F5344CB8AC3E}">
        <p14:creationId xmlns:p14="http://schemas.microsoft.com/office/powerpoint/2010/main" val="1199695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pic>
        <p:nvPicPr>
          <p:cNvPr id="5" name="Picture 4"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51367"/>
            <a:ext cx="3019778" cy="1484724"/>
          </a:xfrm>
          <a:prstGeom prst="rect">
            <a:avLst/>
          </a:prstGeom>
        </p:spPr>
      </p:pic>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16" name="Subtitle 6"/>
          <p:cNvSpPr txBox="1">
            <a:spLocks/>
          </p:cNvSpPr>
          <p:nvPr/>
        </p:nvSpPr>
        <p:spPr>
          <a:xfrm>
            <a:off x="849490" y="5097380"/>
            <a:ext cx="7765508" cy="7822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Avant Garde"/>
              <a:ea typeface="ＭＳ Ｐゴシック" charset="0"/>
              <a:cs typeface="Avant Garde"/>
            </a:endParaRPr>
          </a:p>
          <a:p>
            <a:pPr>
              <a:lnSpc>
                <a:spcPct val="170000"/>
              </a:lnSpc>
            </a:pPr>
            <a:endParaRPr lang="en-US" sz="8600" dirty="0">
              <a:solidFill>
                <a:schemeClr val="tx1"/>
              </a:solidFill>
              <a:latin typeface="Avenir Next Medium"/>
              <a:ea typeface="ＭＳ Ｐゴシック" charset="0"/>
              <a:cs typeface="Avenir Next Medium"/>
            </a:endParaRPr>
          </a:p>
          <a:p>
            <a:endParaRPr lang="en-US" dirty="0"/>
          </a:p>
        </p:txBody>
      </p:sp>
      <p:sp>
        <p:nvSpPr>
          <p:cNvPr id="40" name="TextBox 39"/>
          <p:cNvSpPr txBox="1"/>
          <p:nvPr/>
        </p:nvSpPr>
        <p:spPr>
          <a:xfrm>
            <a:off x="7287645" y="654242"/>
            <a:ext cx="1934224" cy="553998"/>
          </a:xfrm>
          <a:prstGeom prst="rect">
            <a:avLst/>
          </a:prstGeom>
          <a:noFill/>
        </p:spPr>
        <p:txBody>
          <a:bodyPr wrap="square" rtlCol="0">
            <a:spAutoFit/>
          </a:bodyPr>
          <a:lstStyle/>
          <a:p>
            <a:r>
              <a:rPr lang="en-US" sz="1200" spc="300" dirty="0">
                <a:solidFill>
                  <a:schemeClr val="bg1"/>
                </a:solidFill>
                <a:latin typeface="Avenir Next Demi Bold"/>
                <a:cs typeface="Avenir Next Demi Bold"/>
              </a:rPr>
              <a:t>April 25, 2014</a:t>
            </a:r>
          </a:p>
          <a:p>
            <a:endParaRPr lang="en-US" dirty="0"/>
          </a:p>
        </p:txBody>
      </p:sp>
      <p:sp>
        <p:nvSpPr>
          <p:cNvPr id="20" name="Rectangle 19"/>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23" name="Picture 22"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
        <p:nvSpPr>
          <p:cNvPr id="10" name="Rectangle 2"/>
          <p:cNvSpPr txBox="1">
            <a:spLocks noChangeArrowheads="1"/>
          </p:cNvSpPr>
          <p:nvPr/>
        </p:nvSpPr>
        <p:spPr>
          <a:xfrm>
            <a:off x="849490" y="1106771"/>
            <a:ext cx="76695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en-US" sz="3000" dirty="0">
                <a:solidFill>
                  <a:srgbClr val="00447C"/>
                </a:solidFill>
                <a:latin typeface="Avenir LT Std 65 Medium" panose="020B0603020203020204" pitchFamily="34" charset="0"/>
              </a:rPr>
              <a:t>Admissions Checklist</a:t>
            </a:r>
          </a:p>
        </p:txBody>
      </p:sp>
      <p:sp>
        <p:nvSpPr>
          <p:cNvPr id="11" name="Rectangle 3"/>
          <p:cNvSpPr txBox="1">
            <a:spLocks noChangeArrowheads="1"/>
          </p:cNvSpPr>
          <p:nvPr/>
        </p:nvSpPr>
        <p:spPr>
          <a:xfrm>
            <a:off x="871276" y="2111832"/>
            <a:ext cx="7550347" cy="4124375"/>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spcBef>
                <a:spcPct val="0"/>
              </a:spcBef>
              <a:buClr>
                <a:schemeClr val="bg2"/>
              </a:buClr>
              <a:buSzPct val="110000"/>
              <a:defRPr/>
            </a:pPr>
            <a:r>
              <a:rPr lang="en-US" sz="2800" dirty="0">
                <a:solidFill>
                  <a:srgbClr val="00447C"/>
                </a:solidFill>
                <a:latin typeface="Avenir LT Std 45 Book" panose="020B0502020203020204" pitchFamily="34" charset="0"/>
                <a:cs typeface="Arial" pitchFamily="34" charset="0"/>
              </a:rPr>
              <a:t>Step 1: </a:t>
            </a:r>
          </a:p>
          <a:p>
            <a:pPr marL="457200" indent="-457200" algn="l">
              <a:lnSpc>
                <a:spcPct val="150000"/>
              </a:lnSpc>
              <a:spcBef>
                <a:spcPct val="0"/>
              </a:spcBef>
              <a:buClr>
                <a:srgbClr val="51576B"/>
              </a:buClr>
              <a:buSzPct val="110000"/>
              <a:buFont typeface="Wingdings" panose="05000000000000000000" pitchFamily="2" charset="2"/>
              <a:buChar char="ü"/>
              <a:defRPr/>
            </a:pPr>
            <a:r>
              <a:rPr lang="en-US" sz="2700" dirty="0">
                <a:solidFill>
                  <a:srgbClr val="51576B"/>
                </a:solidFill>
                <a:latin typeface="Avenir LT Std 55 Roman" panose="020B0503020203020204" pitchFamily="34" charset="0"/>
                <a:cs typeface="Arial" pitchFamily="34" charset="0"/>
              </a:rPr>
              <a:t>Apply online at </a:t>
            </a:r>
            <a:r>
              <a:rPr lang="en-US" sz="2700" b="1" dirty="0">
                <a:solidFill>
                  <a:srgbClr val="154771"/>
                </a:solidFill>
                <a:latin typeface="Avenir LT Std 55 Roman" panose="020B0503020203020204" pitchFamily="34" charset="0"/>
                <a:cs typeface="Arial" pitchFamily="34" charset="0"/>
              </a:rPr>
              <a:t>www.villa.edu or use paper app.</a:t>
            </a:r>
          </a:p>
          <a:p>
            <a:pPr algn="l">
              <a:lnSpc>
                <a:spcPct val="150000"/>
              </a:lnSpc>
              <a:spcBef>
                <a:spcPct val="0"/>
              </a:spcBef>
              <a:buClr>
                <a:srgbClr val="51576B"/>
              </a:buClr>
              <a:buSzPct val="110000"/>
              <a:defRPr/>
            </a:pPr>
            <a:r>
              <a:rPr lang="en-US" sz="2800" dirty="0">
                <a:solidFill>
                  <a:srgbClr val="00447C"/>
                </a:solidFill>
                <a:latin typeface="Avenir LT Std 45 Book" panose="020B0502020203020204" pitchFamily="34" charset="0"/>
                <a:cs typeface="Arial" pitchFamily="34" charset="0"/>
              </a:rPr>
              <a:t>Step 2: </a:t>
            </a:r>
            <a:endParaRPr lang="en-US" sz="2800" b="1" dirty="0">
              <a:solidFill>
                <a:srgbClr val="154771"/>
              </a:solidFill>
              <a:latin typeface="Avenir LT Std 55 Roman" panose="020B0503020203020204" pitchFamily="34" charset="0"/>
              <a:cs typeface="Arial" pitchFamily="34" charset="0"/>
            </a:endParaRPr>
          </a:p>
          <a:p>
            <a:pPr marL="457200" indent="-457200" algn="l">
              <a:lnSpc>
                <a:spcPct val="150000"/>
              </a:lnSpc>
              <a:spcBef>
                <a:spcPct val="0"/>
              </a:spcBef>
              <a:buClr>
                <a:srgbClr val="51576B"/>
              </a:buClr>
              <a:buSzPct val="110000"/>
              <a:buFont typeface="Wingdings" panose="05000000000000000000" pitchFamily="2" charset="2"/>
              <a:buChar char="ü"/>
              <a:defRPr/>
            </a:pPr>
            <a:r>
              <a:rPr lang="en-US" sz="2800" dirty="0">
                <a:solidFill>
                  <a:srgbClr val="51576B"/>
                </a:solidFill>
                <a:latin typeface="Avenir LT Std 55 Roman" panose="020B0503020203020204" pitchFamily="34" charset="0"/>
                <a:cs typeface="Arial" pitchFamily="34" charset="0"/>
              </a:rPr>
              <a:t>Submit a copy of your official high school transcripts</a:t>
            </a:r>
          </a:p>
          <a:p>
            <a:pPr algn="l">
              <a:lnSpc>
                <a:spcPct val="150000"/>
              </a:lnSpc>
              <a:spcBef>
                <a:spcPct val="0"/>
              </a:spcBef>
              <a:buClr>
                <a:srgbClr val="51576B"/>
              </a:buClr>
              <a:buSzPct val="110000"/>
              <a:defRPr/>
            </a:pPr>
            <a:r>
              <a:rPr lang="en-US" sz="2800" dirty="0">
                <a:solidFill>
                  <a:srgbClr val="00447C"/>
                </a:solidFill>
                <a:latin typeface="Avenir LT Std 45 Book" panose="020B0502020203020204" pitchFamily="34" charset="0"/>
                <a:cs typeface="Arial" pitchFamily="34" charset="0"/>
              </a:rPr>
              <a:t>Step 3: </a:t>
            </a:r>
          </a:p>
          <a:p>
            <a:pPr marL="457200" indent="-457200" algn="l">
              <a:lnSpc>
                <a:spcPct val="150000"/>
              </a:lnSpc>
              <a:spcBef>
                <a:spcPct val="0"/>
              </a:spcBef>
              <a:buClr>
                <a:srgbClr val="51576B"/>
              </a:buClr>
              <a:buSzPct val="110000"/>
              <a:buFont typeface="Wingdings" panose="05000000000000000000" pitchFamily="2" charset="2"/>
              <a:buChar char="ü"/>
              <a:defRPr/>
            </a:pPr>
            <a:r>
              <a:rPr lang="en-US" sz="2800" dirty="0">
                <a:solidFill>
                  <a:srgbClr val="51576B"/>
                </a:solidFill>
                <a:latin typeface="Avenir LT Std 55 Roman" panose="020B0503020203020204" pitchFamily="34" charset="0"/>
                <a:cs typeface="Arial" pitchFamily="34" charset="0"/>
              </a:rPr>
              <a:t>Come for a individual visit!</a:t>
            </a:r>
            <a:endParaRPr lang="en-US" sz="2700" dirty="0">
              <a:solidFill>
                <a:srgbClr val="154771"/>
              </a:solidFill>
              <a:latin typeface="Avenir LT Std 55 Roman" panose="020B0503020203020204" pitchFamily="34" charset="0"/>
              <a:cs typeface="Arial" pitchFamily="34" charset="0"/>
            </a:endParaRPr>
          </a:p>
          <a:p>
            <a:pPr algn="l">
              <a:lnSpc>
                <a:spcPct val="150000"/>
              </a:lnSpc>
              <a:spcBef>
                <a:spcPct val="0"/>
              </a:spcBef>
              <a:buClr>
                <a:srgbClr val="51576B"/>
              </a:buClr>
              <a:buSzPct val="110000"/>
              <a:defRPr/>
            </a:pPr>
            <a:r>
              <a:rPr lang="en-US" sz="2700" dirty="0">
                <a:solidFill>
                  <a:srgbClr val="51576B"/>
                </a:solidFill>
                <a:latin typeface="Avenir LT Std 55 Roman" panose="020B0503020203020204" pitchFamily="34" charset="0"/>
                <a:cs typeface="Arial" pitchFamily="34" charset="0"/>
              </a:rPr>
              <a:t>	</a:t>
            </a:r>
            <a:endParaRPr lang="en-US" sz="2700" dirty="0">
              <a:solidFill>
                <a:srgbClr val="51576B"/>
              </a:solidFill>
              <a:latin typeface="Avenir LT Std 55 Roman" panose="020B0503020203020204" pitchFamily="34" charset="0"/>
            </a:endParaRPr>
          </a:p>
        </p:txBody>
      </p:sp>
    </p:spTree>
    <p:extLst>
      <p:ext uri="{BB962C8B-B14F-4D97-AF65-F5344CB8AC3E}">
        <p14:creationId xmlns:p14="http://schemas.microsoft.com/office/powerpoint/2010/main" val="3311941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pic>
        <p:nvPicPr>
          <p:cNvPr id="5" name="Picture 4"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51367"/>
            <a:ext cx="3019778" cy="1484724"/>
          </a:xfrm>
          <a:prstGeom prst="rect">
            <a:avLst/>
          </a:prstGeom>
        </p:spPr>
      </p:pic>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16" name="Subtitle 6"/>
          <p:cNvSpPr txBox="1">
            <a:spLocks/>
          </p:cNvSpPr>
          <p:nvPr/>
        </p:nvSpPr>
        <p:spPr>
          <a:xfrm>
            <a:off x="849490" y="5097380"/>
            <a:ext cx="7765508" cy="7822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Avant Garde"/>
              <a:ea typeface="ＭＳ Ｐゴシック" charset="0"/>
              <a:cs typeface="Avant Garde"/>
            </a:endParaRPr>
          </a:p>
          <a:p>
            <a:pPr>
              <a:lnSpc>
                <a:spcPct val="170000"/>
              </a:lnSpc>
            </a:pPr>
            <a:endParaRPr lang="en-US" sz="8600" dirty="0">
              <a:solidFill>
                <a:schemeClr val="tx1"/>
              </a:solidFill>
              <a:latin typeface="Avenir Next Medium"/>
              <a:ea typeface="ＭＳ Ｐゴシック" charset="0"/>
              <a:cs typeface="Avenir Next Medium"/>
            </a:endParaRPr>
          </a:p>
          <a:p>
            <a:endParaRPr lang="en-US" dirty="0"/>
          </a:p>
        </p:txBody>
      </p:sp>
      <p:sp>
        <p:nvSpPr>
          <p:cNvPr id="40" name="TextBox 39"/>
          <p:cNvSpPr txBox="1"/>
          <p:nvPr/>
        </p:nvSpPr>
        <p:spPr>
          <a:xfrm>
            <a:off x="7287645" y="654242"/>
            <a:ext cx="1934224" cy="553998"/>
          </a:xfrm>
          <a:prstGeom prst="rect">
            <a:avLst/>
          </a:prstGeom>
          <a:noFill/>
        </p:spPr>
        <p:txBody>
          <a:bodyPr wrap="square" rtlCol="0">
            <a:spAutoFit/>
          </a:bodyPr>
          <a:lstStyle/>
          <a:p>
            <a:r>
              <a:rPr lang="en-US" sz="1200" spc="300" dirty="0">
                <a:solidFill>
                  <a:schemeClr val="bg1"/>
                </a:solidFill>
                <a:latin typeface="Avenir Next Demi Bold"/>
                <a:cs typeface="Avenir Next Demi Bold"/>
              </a:rPr>
              <a:t>April 25, 2014</a:t>
            </a:r>
          </a:p>
          <a:p>
            <a:endParaRPr lang="en-US" dirty="0"/>
          </a:p>
        </p:txBody>
      </p:sp>
      <p:sp>
        <p:nvSpPr>
          <p:cNvPr id="20" name="Rectangle 19"/>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23" name="Picture 22"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
        <p:nvSpPr>
          <p:cNvPr id="10" name="Rectangle 2"/>
          <p:cNvSpPr txBox="1">
            <a:spLocks noChangeArrowheads="1"/>
          </p:cNvSpPr>
          <p:nvPr/>
        </p:nvSpPr>
        <p:spPr>
          <a:xfrm>
            <a:off x="849490" y="1096504"/>
            <a:ext cx="76695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en-US" sz="3000" dirty="0">
                <a:solidFill>
                  <a:srgbClr val="00447C"/>
                </a:solidFill>
                <a:latin typeface="Avenir LT Std 65 Medium" panose="020B0603020203020204" pitchFamily="34" charset="0"/>
              </a:rPr>
              <a:t>Yay, you’re accepted!</a:t>
            </a:r>
          </a:p>
        </p:txBody>
      </p:sp>
      <p:sp>
        <p:nvSpPr>
          <p:cNvPr id="11" name="Rectangle 3"/>
          <p:cNvSpPr txBox="1">
            <a:spLocks noChangeArrowheads="1"/>
          </p:cNvSpPr>
          <p:nvPr/>
        </p:nvSpPr>
        <p:spPr>
          <a:xfrm>
            <a:off x="849490" y="2485233"/>
            <a:ext cx="7669552" cy="39338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lnSpc>
                <a:spcPct val="150000"/>
              </a:lnSpc>
              <a:spcBef>
                <a:spcPct val="0"/>
              </a:spcBef>
              <a:buSzPct val="110000"/>
              <a:buFont typeface="Wingdings" panose="05000000000000000000" pitchFamily="2" charset="2"/>
              <a:buChar char="ü"/>
              <a:defRPr/>
            </a:pPr>
            <a:r>
              <a:rPr lang="en-US" sz="2900" dirty="0">
                <a:solidFill>
                  <a:srgbClr val="51576B"/>
                </a:solidFill>
                <a:latin typeface="Avenir LT Std 55 Roman" panose="020B0503020203020204" pitchFamily="34" charset="0"/>
                <a:cs typeface="Arial" pitchFamily="34" charset="0"/>
              </a:rPr>
              <a:t>Get going on that FAFSA!</a:t>
            </a:r>
            <a:r>
              <a:rPr lang="en-US" dirty="0">
                <a:solidFill>
                  <a:srgbClr val="51576B"/>
                </a:solidFill>
                <a:latin typeface="Avenir LT Std 55 Roman" panose="020B0503020203020204" pitchFamily="34" charset="0"/>
                <a:cs typeface="Arial" pitchFamily="34" charset="0"/>
              </a:rPr>
              <a:t> </a:t>
            </a:r>
          </a:p>
          <a:p>
            <a:pPr marL="457200" indent="-457200" algn="l">
              <a:lnSpc>
                <a:spcPct val="150000"/>
              </a:lnSpc>
              <a:spcBef>
                <a:spcPct val="0"/>
              </a:spcBef>
              <a:buSzPct val="110000"/>
              <a:buFont typeface="Wingdings" panose="05000000000000000000" pitchFamily="2" charset="2"/>
              <a:buChar char="ü"/>
              <a:defRPr/>
            </a:pPr>
            <a:r>
              <a:rPr lang="en-US" dirty="0">
                <a:solidFill>
                  <a:srgbClr val="51576B"/>
                </a:solidFill>
                <a:latin typeface="Avenir LT Std 55 Roman" panose="020B0503020203020204" pitchFamily="34" charset="0"/>
                <a:cs typeface="Arial" pitchFamily="34" charset="0"/>
              </a:rPr>
              <a:t>Come for a Financial Aid Appointment</a:t>
            </a:r>
          </a:p>
          <a:p>
            <a:pPr fontAlgn="ctr"/>
            <a:r>
              <a:rPr lang="en-US" dirty="0">
                <a:solidFill>
                  <a:srgbClr val="51576B"/>
                </a:solidFill>
                <a:latin typeface="Avenir LT Std 55 Roman" panose="020B0503020203020204" pitchFamily="34" charset="0"/>
                <a:cs typeface="Arial" pitchFamily="34" charset="0"/>
              </a:rPr>
              <a:t>Come to </a:t>
            </a:r>
            <a:r>
              <a:rPr lang="en-US" b="1" dirty="0">
                <a:solidFill>
                  <a:srgbClr val="002060"/>
                </a:solidFill>
                <a:latin typeface="Avenir LT Std 55 Roman" panose="020B0503020203020204"/>
              </a:rPr>
              <a:t>Fall Open House Nov. 11</a:t>
            </a:r>
            <a:r>
              <a:rPr lang="en-US" b="1" baseline="30000" dirty="0">
                <a:solidFill>
                  <a:srgbClr val="002060"/>
                </a:solidFill>
                <a:latin typeface="Avenir LT Std 55 Roman" panose="020B0503020203020204"/>
              </a:rPr>
              <a:t>th</a:t>
            </a:r>
            <a:endParaRPr lang="en-US" b="1" dirty="0">
              <a:solidFill>
                <a:srgbClr val="002060"/>
              </a:solidFill>
              <a:latin typeface="Avenir LT Std 55 Roman" panose="020B0503020203020204"/>
            </a:endParaRPr>
          </a:p>
          <a:p>
            <a:pPr fontAlgn="ctr"/>
            <a:r>
              <a:rPr lang="en-US" b="1" dirty="0">
                <a:solidFill>
                  <a:srgbClr val="002060"/>
                </a:solidFill>
                <a:latin typeface="Avenir LT Std 55 Roman" panose="020B0503020203020204"/>
              </a:rPr>
              <a:t>9am – 3pm Socially distanced individual tours</a:t>
            </a:r>
          </a:p>
          <a:p>
            <a:pPr algn="l">
              <a:lnSpc>
                <a:spcPct val="150000"/>
              </a:lnSpc>
              <a:spcBef>
                <a:spcPct val="0"/>
              </a:spcBef>
              <a:buSzPct val="110000"/>
              <a:defRPr/>
            </a:pPr>
            <a:endParaRPr lang="en-US" sz="3200" dirty="0">
              <a:solidFill>
                <a:srgbClr val="FF0000"/>
              </a:solidFill>
              <a:latin typeface="Avenir LT Std 55 Roman" panose="020B0503020203020204" pitchFamily="34" charset="0"/>
              <a:cs typeface="Arial" pitchFamily="34" charset="0"/>
            </a:endParaRPr>
          </a:p>
          <a:p>
            <a:pPr algn="l">
              <a:lnSpc>
                <a:spcPct val="150000"/>
              </a:lnSpc>
              <a:spcBef>
                <a:spcPct val="0"/>
              </a:spcBef>
              <a:buSzPct val="110000"/>
              <a:defRPr/>
            </a:pPr>
            <a:endParaRPr lang="en-US" sz="2900" dirty="0">
              <a:solidFill>
                <a:srgbClr val="51576B"/>
              </a:solidFill>
              <a:latin typeface="Avenir LT Std 55 Roman" panose="020B0503020203020204" pitchFamily="34" charset="0"/>
              <a:cs typeface="Arial" pitchFamily="34" charset="0"/>
            </a:endParaRPr>
          </a:p>
        </p:txBody>
      </p:sp>
    </p:spTree>
    <p:extLst>
      <p:ext uri="{BB962C8B-B14F-4D97-AF65-F5344CB8AC3E}">
        <p14:creationId xmlns:p14="http://schemas.microsoft.com/office/powerpoint/2010/main" val="794286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pic>
        <p:nvPicPr>
          <p:cNvPr id="5" name="Picture 4"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51367"/>
            <a:ext cx="3019778" cy="1484724"/>
          </a:xfrm>
          <a:prstGeom prst="rect">
            <a:avLst/>
          </a:prstGeom>
        </p:spPr>
      </p:pic>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40" name="TextBox 39"/>
          <p:cNvSpPr txBox="1"/>
          <p:nvPr/>
        </p:nvSpPr>
        <p:spPr>
          <a:xfrm>
            <a:off x="7287645" y="654242"/>
            <a:ext cx="1934224" cy="553998"/>
          </a:xfrm>
          <a:prstGeom prst="rect">
            <a:avLst/>
          </a:prstGeom>
          <a:noFill/>
        </p:spPr>
        <p:txBody>
          <a:bodyPr wrap="square" rtlCol="0">
            <a:spAutoFit/>
          </a:bodyPr>
          <a:lstStyle/>
          <a:p>
            <a:r>
              <a:rPr lang="en-US" sz="1200" spc="300" dirty="0">
                <a:solidFill>
                  <a:schemeClr val="bg1"/>
                </a:solidFill>
                <a:latin typeface="Avenir Next Demi Bold"/>
                <a:cs typeface="Avenir Next Demi Bold"/>
              </a:rPr>
              <a:t>April 25, 2014</a:t>
            </a:r>
          </a:p>
          <a:p>
            <a:endParaRPr lang="en-US" dirty="0"/>
          </a:p>
        </p:txBody>
      </p:sp>
      <p:sp>
        <p:nvSpPr>
          <p:cNvPr id="20" name="Rectangle 19"/>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23" name="Picture 22"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
        <p:nvSpPr>
          <p:cNvPr id="15" name="Rectangle 2"/>
          <p:cNvSpPr txBox="1">
            <a:spLocks noChangeArrowheads="1"/>
          </p:cNvSpPr>
          <p:nvPr/>
        </p:nvSpPr>
        <p:spPr>
          <a:xfrm>
            <a:off x="849490" y="1430631"/>
            <a:ext cx="76695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en-US" sz="3000" dirty="0">
                <a:solidFill>
                  <a:srgbClr val="00447C"/>
                </a:solidFill>
                <a:latin typeface="Avenir LT Std 65 Medium" panose="020B0603020203020204" pitchFamily="34" charset="0"/>
              </a:rPr>
              <a:t>Types of Villa Financial Aid</a:t>
            </a:r>
          </a:p>
        </p:txBody>
      </p:sp>
      <p:sp>
        <p:nvSpPr>
          <p:cNvPr id="16" name="Rectangle 3"/>
          <p:cNvSpPr txBox="1">
            <a:spLocks noChangeArrowheads="1"/>
          </p:cNvSpPr>
          <p:nvPr/>
        </p:nvSpPr>
        <p:spPr>
          <a:xfrm>
            <a:off x="849490" y="2573631"/>
            <a:ext cx="7669552" cy="39624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lnSpc>
                <a:spcPct val="150000"/>
              </a:lnSpc>
              <a:buFont typeface="Wingdings" panose="05000000000000000000" pitchFamily="2" charset="2"/>
              <a:buChar char="ü"/>
              <a:defRPr/>
            </a:pPr>
            <a:r>
              <a:rPr lang="en-US" sz="2600" dirty="0">
                <a:solidFill>
                  <a:srgbClr val="003262"/>
                </a:solidFill>
                <a:latin typeface="Avenir LT Std 65 Medium" panose="020B0603020203020204" pitchFamily="34" charset="0"/>
              </a:rPr>
              <a:t>Merit Scholarships</a:t>
            </a:r>
          </a:p>
          <a:p>
            <a:pPr marL="914400" lvl="1" indent="-457200" algn="l">
              <a:lnSpc>
                <a:spcPct val="150000"/>
              </a:lnSpc>
              <a:buFont typeface="+mj-lt"/>
              <a:buAutoNum type="arabicPeriod"/>
              <a:defRPr/>
            </a:pPr>
            <a:r>
              <a:rPr lang="en-US" sz="2200" dirty="0">
                <a:solidFill>
                  <a:srgbClr val="51576B"/>
                </a:solidFill>
                <a:latin typeface="Avenir LT Std 65 Medium" panose="020B0603020203020204" pitchFamily="34" charset="0"/>
              </a:rPr>
              <a:t>Honors Scholarship</a:t>
            </a:r>
          </a:p>
          <a:p>
            <a:pPr marL="914400" lvl="1" indent="-457200" algn="l">
              <a:lnSpc>
                <a:spcPct val="150000"/>
              </a:lnSpc>
              <a:buFont typeface="+mj-lt"/>
              <a:buAutoNum type="arabicPeriod"/>
              <a:defRPr/>
            </a:pPr>
            <a:r>
              <a:rPr lang="en-US" sz="2200" dirty="0">
                <a:solidFill>
                  <a:srgbClr val="51576B"/>
                </a:solidFill>
                <a:latin typeface="Avenir LT Std 65 Medium" panose="020B0603020203020204" pitchFamily="34" charset="0"/>
              </a:rPr>
              <a:t>Presidential Scholarship</a:t>
            </a:r>
          </a:p>
          <a:p>
            <a:pPr marL="914400" lvl="1" indent="-457200" algn="l">
              <a:lnSpc>
                <a:spcPct val="150000"/>
              </a:lnSpc>
              <a:buFont typeface="+mj-lt"/>
              <a:buAutoNum type="arabicPeriod"/>
              <a:defRPr/>
            </a:pPr>
            <a:r>
              <a:rPr lang="en-US" sz="2200" dirty="0">
                <a:solidFill>
                  <a:srgbClr val="51576B"/>
                </a:solidFill>
                <a:latin typeface="Avenir LT Std 65 Medium" panose="020B0603020203020204" pitchFamily="34" charset="0"/>
              </a:rPr>
              <a:t>Villa Merit Scholarship</a:t>
            </a:r>
          </a:p>
          <a:p>
            <a:pPr marL="914400" lvl="1" indent="-457200" algn="l">
              <a:lnSpc>
                <a:spcPct val="150000"/>
              </a:lnSpc>
              <a:buFont typeface="+mj-lt"/>
              <a:buAutoNum type="arabicPeriod"/>
              <a:defRPr/>
            </a:pPr>
            <a:r>
              <a:rPr lang="en-US" sz="2200" dirty="0">
                <a:solidFill>
                  <a:srgbClr val="51576B"/>
                </a:solidFill>
                <a:latin typeface="Avenir LT Std 65 Medium" panose="020B0603020203020204" pitchFamily="34" charset="0"/>
              </a:rPr>
              <a:t>Talent-Based Scholarship</a:t>
            </a:r>
          </a:p>
          <a:p>
            <a:pPr algn="l">
              <a:lnSpc>
                <a:spcPct val="150000"/>
              </a:lnSpc>
              <a:defRPr/>
            </a:pPr>
            <a:endParaRPr lang="en-US" sz="2600" dirty="0">
              <a:solidFill>
                <a:srgbClr val="51576B"/>
              </a:solidFill>
              <a:latin typeface="Avenir LT Std 65 Medium" panose="020B0603020203020204" pitchFamily="34" charset="0"/>
            </a:endParaRPr>
          </a:p>
        </p:txBody>
      </p:sp>
    </p:spTree>
    <p:extLst>
      <p:ext uri="{BB962C8B-B14F-4D97-AF65-F5344CB8AC3E}">
        <p14:creationId xmlns:p14="http://schemas.microsoft.com/office/powerpoint/2010/main" val="4206179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pic>
        <p:nvPicPr>
          <p:cNvPr id="5" name="Picture 4"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51367"/>
            <a:ext cx="3019778" cy="1484724"/>
          </a:xfrm>
          <a:prstGeom prst="rect">
            <a:avLst/>
          </a:prstGeom>
        </p:spPr>
      </p:pic>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40" name="TextBox 39"/>
          <p:cNvSpPr txBox="1"/>
          <p:nvPr/>
        </p:nvSpPr>
        <p:spPr>
          <a:xfrm>
            <a:off x="7287645" y="654242"/>
            <a:ext cx="1934224" cy="553998"/>
          </a:xfrm>
          <a:prstGeom prst="rect">
            <a:avLst/>
          </a:prstGeom>
          <a:noFill/>
        </p:spPr>
        <p:txBody>
          <a:bodyPr wrap="square" rtlCol="0">
            <a:spAutoFit/>
          </a:bodyPr>
          <a:lstStyle/>
          <a:p>
            <a:r>
              <a:rPr lang="en-US" sz="1200" spc="300" dirty="0">
                <a:solidFill>
                  <a:schemeClr val="bg1"/>
                </a:solidFill>
                <a:latin typeface="Avenir Next Demi Bold"/>
                <a:cs typeface="Avenir Next Demi Bold"/>
              </a:rPr>
              <a:t>April 25, 2014</a:t>
            </a:r>
          </a:p>
          <a:p>
            <a:endParaRPr lang="en-US" dirty="0"/>
          </a:p>
        </p:txBody>
      </p:sp>
      <p:sp>
        <p:nvSpPr>
          <p:cNvPr id="20" name="Rectangle 19"/>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23" name="Picture 22"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
        <p:nvSpPr>
          <p:cNvPr id="10" name="Rectangle 2"/>
          <p:cNvSpPr txBox="1">
            <a:spLocks noChangeArrowheads="1"/>
          </p:cNvSpPr>
          <p:nvPr/>
        </p:nvSpPr>
        <p:spPr>
          <a:xfrm>
            <a:off x="849490" y="1096504"/>
            <a:ext cx="76695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en-US" sz="3000" dirty="0">
                <a:solidFill>
                  <a:srgbClr val="00447C"/>
                </a:solidFill>
                <a:latin typeface="Avenir LT Std 65 Medium" panose="020B0603020203020204" pitchFamily="34" charset="0"/>
              </a:rPr>
              <a:t>Types of Federal Financial Aid</a:t>
            </a:r>
          </a:p>
        </p:txBody>
      </p:sp>
      <p:sp>
        <p:nvSpPr>
          <p:cNvPr id="11" name="Rectangle 3"/>
          <p:cNvSpPr txBox="1">
            <a:spLocks noChangeArrowheads="1"/>
          </p:cNvSpPr>
          <p:nvPr/>
        </p:nvSpPr>
        <p:spPr>
          <a:xfrm>
            <a:off x="849490" y="2494564"/>
            <a:ext cx="7669552" cy="39624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50000"/>
              </a:lnSpc>
              <a:defRPr/>
            </a:pPr>
            <a:r>
              <a:rPr lang="en-US" sz="2800" dirty="0">
                <a:solidFill>
                  <a:srgbClr val="51576B"/>
                </a:solidFill>
                <a:latin typeface="Avenir LT Std 45 Book" panose="020B0502020203020204" pitchFamily="34" charset="0"/>
              </a:rPr>
              <a:t>The FAFSA determines eligibility for:</a:t>
            </a:r>
            <a:endParaRPr lang="en-US" sz="2800" dirty="0">
              <a:solidFill>
                <a:srgbClr val="51576B"/>
              </a:solidFill>
              <a:latin typeface="Avenir LT Std 55 Roman" panose="020B0503020203020204" pitchFamily="34" charset="0"/>
            </a:endParaRPr>
          </a:p>
          <a:p>
            <a:pPr marL="514350" indent="-514350" algn="l">
              <a:lnSpc>
                <a:spcPct val="150000"/>
              </a:lnSpc>
              <a:buFont typeface="+mj-lt"/>
              <a:buAutoNum type="arabicPeriod"/>
              <a:defRPr/>
            </a:pPr>
            <a:r>
              <a:rPr lang="en-US" sz="2600" dirty="0">
                <a:solidFill>
                  <a:srgbClr val="51576B"/>
                </a:solidFill>
                <a:latin typeface="Avenir LT Std 65 Medium" panose="020B0603020203020204" pitchFamily="34" charset="0"/>
              </a:rPr>
              <a:t>PELL Grant </a:t>
            </a:r>
          </a:p>
          <a:p>
            <a:pPr marL="514350" indent="-514350" algn="l">
              <a:lnSpc>
                <a:spcPct val="150000"/>
              </a:lnSpc>
              <a:buFont typeface="+mj-lt"/>
              <a:buAutoNum type="arabicPeriod"/>
              <a:defRPr/>
            </a:pPr>
            <a:r>
              <a:rPr lang="en-US" sz="2600" dirty="0">
                <a:solidFill>
                  <a:srgbClr val="51576B"/>
                </a:solidFill>
                <a:latin typeface="Avenir LT Std 65 Medium" panose="020B0603020203020204" pitchFamily="34" charset="0"/>
              </a:rPr>
              <a:t>Supplemental Education </a:t>
            </a:r>
            <a:br>
              <a:rPr lang="en-US" sz="2600" dirty="0">
                <a:solidFill>
                  <a:srgbClr val="51576B"/>
                </a:solidFill>
                <a:latin typeface="Avenir LT Std 65 Medium" panose="020B0603020203020204" pitchFamily="34" charset="0"/>
              </a:rPr>
            </a:br>
            <a:r>
              <a:rPr lang="en-US" sz="2600" dirty="0">
                <a:solidFill>
                  <a:srgbClr val="51576B"/>
                </a:solidFill>
                <a:latin typeface="Avenir LT Std 65 Medium" panose="020B0603020203020204" pitchFamily="34" charset="0"/>
              </a:rPr>
              <a:t>Opportunity Grant </a:t>
            </a:r>
          </a:p>
          <a:p>
            <a:pPr marL="514350" indent="-514350" algn="l">
              <a:lnSpc>
                <a:spcPct val="150000"/>
              </a:lnSpc>
              <a:buFont typeface="+mj-lt"/>
              <a:buAutoNum type="arabicPeriod"/>
              <a:defRPr/>
            </a:pPr>
            <a:r>
              <a:rPr lang="en-US" sz="2600" dirty="0">
                <a:solidFill>
                  <a:srgbClr val="51576B"/>
                </a:solidFill>
                <a:latin typeface="Avenir LT Std 65 Medium" panose="020B0603020203020204" pitchFamily="34" charset="0"/>
              </a:rPr>
              <a:t>Federal College Work Study</a:t>
            </a:r>
          </a:p>
          <a:p>
            <a:pPr marL="514350" indent="-514350" algn="l">
              <a:lnSpc>
                <a:spcPct val="150000"/>
              </a:lnSpc>
              <a:buFont typeface="+mj-lt"/>
              <a:buAutoNum type="arabicPeriod"/>
              <a:defRPr/>
            </a:pPr>
            <a:r>
              <a:rPr lang="en-US" sz="2600" dirty="0">
                <a:solidFill>
                  <a:srgbClr val="51576B"/>
                </a:solidFill>
                <a:latin typeface="Avenir LT Std 65 Medium" panose="020B0603020203020204" pitchFamily="34" charset="0"/>
              </a:rPr>
              <a:t>Subsidized Federal Direct Loan</a:t>
            </a:r>
          </a:p>
        </p:txBody>
      </p:sp>
      <p:sp>
        <p:nvSpPr>
          <p:cNvPr id="2" name="TextBox 1"/>
          <p:cNvSpPr txBox="1"/>
          <p:nvPr/>
        </p:nvSpPr>
        <p:spPr>
          <a:xfrm>
            <a:off x="849490" y="1932517"/>
            <a:ext cx="7669552" cy="369332"/>
          </a:xfrm>
          <a:prstGeom prst="rect">
            <a:avLst/>
          </a:prstGeom>
          <a:noFill/>
        </p:spPr>
        <p:txBody>
          <a:bodyPr wrap="square" rtlCol="0">
            <a:spAutoFit/>
          </a:bodyPr>
          <a:lstStyle/>
          <a:p>
            <a:r>
              <a:rPr lang="en-US" dirty="0">
                <a:solidFill>
                  <a:srgbClr val="51576B"/>
                </a:solidFill>
                <a:latin typeface="Avenir LT Std 55 Roman" panose="020B0503020203020204" pitchFamily="34" charset="0"/>
              </a:rPr>
              <a:t>*Based on Estimated Family Contribution</a:t>
            </a:r>
          </a:p>
        </p:txBody>
      </p:sp>
    </p:spTree>
    <p:extLst>
      <p:ext uri="{BB962C8B-B14F-4D97-AF65-F5344CB8AC3E}">
        <p14:creationId xmlns:p14="http://schemas.microsoft.com/office/powerpoint/2010/main" val="3529853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50519" y="1602423"/>
            <a:ext cx="7772400" cy="1470025"/>
          </a:xfrm>
        </p:spPr>
        <p:txBody>
          <a:bodyPr>
            <a:normAutofit/>
          </a:bodyPr>
          <a:lstStyle/>
          <a:p>
            <a:r>
              <a:rPr lang="en-US" sz="3200" dirty="0">
                <a:solidFill>
                  <a:srgbClr val="002060"/>
                </a:solidFill>
              </a:rPr>
              <a:t>Villa Maria College is proud to partner with:</a:t>
            </a:r>
          </a:p>
        </p:txBody>
      </p:sp>
      <p:sp>
        <p:nvSpPr>
          <p:cNvPr id="4" name="Subtitle 3"/>
          <p:cNvSpPr>
            <a:spLocks noGrp="1"/>
          </p:cNvSpPr>
          <p:nvPr>
            <p:ph type="subTitle" idx="1"/>
          </p:nvPr>
        </p:nvSpPr>
        <p:spPr>
          <a:xfrm>
            <a:off x="4061011" y="13586017"/>
            <a:ext cx="3921601" cy="445561"/>
          </a:xfrm>
        </p:spPr>
        <p:txBody>
          <a:bodyPr>
            <a:normAutofit fontScale="85000" lnSpcReduction="20000"/>
          </a:bodyPr>
          <a:lstStyle/>
          <a:p>
            <a:endParaRPr lang="en-US" dirty="0"/>
          </a:p>
        </p:txBody>
      </p:sp>
      <p:sp>
        <p:nvSpPr>
          <p:cNvPr id="5" name="Rectangle 4"/>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6" name="Picture 5"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pic>
        <p:nvPicPr>
          <p:cNvPr id="1026" name="Picture 2" descr="Image result for say yes buffalo&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001" y="3223851"/>
            <a:ext cx="3535436" cy="335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02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23" y="1417638"/>
            <a:ext cx="8229600" cy="1143000"/>
          </a:xfrm>
        </p:spPr>
        <p:txBody>
          <a:bodyPr>
            <a:noAutofit/>
          </a:bodyPr>
          <a:lstStyle/>
          <a:p>
            <a:r>
              <a:rPr lang="en-US" sz="3200" b="1" dirty="0">
                <a:solidFill>
                  <a:srgbClr val="002060"/>
                </a:solidFill>
              </a:rPr>
              <a:t>Being Successful When Applying to Colleges</a:t>
            </a:r>
          </a:p>
        </p:txBody>
      </p:sp>
      <p:sp>
        <p:nvSpPr>
          <p:cNvPr id="3" name="Content Placeholder 2"/>
          <p:cNvSpPr>
            <a:spLocks noGrp="1"/>
          </p:cNvSpPr>
          <p:nvPr>
            <p:ph idx="1"/>
          </p:nvPr>
        </p:nvSpPr>
        <p:spPr>
          <a:xfrm>
            <a:off x="457200" y="2699238"/>
            <a:ext cx="7789985" cy="3426925"/>
          </a:xfrm>
        </p:spPr>
        <p:txBody>
          <a:bodyPr>
            <a:normAutofit/>
          </a:bodyPr>
          <a:lstStyle/>
          <a:p>
            <a:r>
              <a:rPr lang="en-US" sz="2800" dirty="0">
                <a:solidFill>
                  <a:srgbClr val="002060"/>
                </a:solidFill>
              </a:rPr>
              <a:t>Don’t be afraid to ask questions</a:t>
            </a:r>
          </a:p>
          <a:p>
            <a:r>
              <a:rPr lang="en-US" sz="2800" dirty="0">
                <a:solidFill>
                  <a:srgbClr val="002060"/>
                </a:solidFill>
              </a:rPr>
              <a:t>Keep appointments</a:t>
            </a:r>
          </a:p>
          <a:p>
            <a:r>
              <a:rPr lang="en-US" sz="2800" dirty="0">
                <a:solidFill>
                  <a:srgbClr val="002060"/>
                </a:solidFill>
              </a:rPr>
              <a:t>Find the right fit for YOU</a:t>
            </a:r>
          </a:p>
          <a:p>
            <a:r>
              <a:rPr lang="en-US" sz="2800" dirty="0">
                <a:solidFill>
                  <a:srgbClr val="002060"/>
                </a:solidFill>
              </a:rPr>
              <a:t>Smart Borrowing</a:t>
            </a:r>
          </a:p>
          <a:p>
            <a:r>
              <a:rPr lang="en-US" sz="2800" dirty="0">
                <a:solidFill>
                  <a:srgbClr val="002060"/>
                </a:solidFill>
              </a:rPr>
              <a:t>Stay in contact with Admissions &amp; Financial Aid Counselors</a:t>
            </a:r>
          </a:p>
        </p:txBody>
      </p:sp>
      <p:sp>
        <p:nvSpPr>
          <p:cNvPr id="4" name="Rectangle 3"/>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5" name="Picture 4"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Tree>
    <p:extLst>
      <p:ext uri="{BB962C8B-B14F-4D97-AF65-F5344CB8AC3E}">
        <p14:creationId xmlns:p14="http://schemas.microsoft.com/office/powerpoint/2010/main" val="523752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pic>
        <p:nvPicPr>
          <p:cNvPr id="5" name="Picture 4"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51367"/>
            <a:ext cx="3019778" cy="1484724"/>
          </a:xfrm>
          <a:prstGeom prst="rect">
            <a:avLst/>
          </a:prstGeom>
        </p:spPr>
      </p:pic>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16" name="Subtitle 6"/>
          <p:cNvSpPr txBox="1">
            <a:spLocks/>
          </p:cNvSpPr>
          <p:nvPr/>
        </p:nvSpPr>
        <p:spPr>
          <a:xfrm>
            <a:off x="849490" y="5097380"/>
            <a:ext cx="7765508" cy="7822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Avant Garde"/>
              <a:ea typeface="ＭＳ Ｐゴシック" charset="0"/>
              <a:cs typeface="Avant Garde"/>
            </a:endParaRPr>
          </a:p>
          <a:p>
            <a:pPr>
              <a:lnSpc>
                <a:spcPct val="170000"/>
              </a:lnSpc>
            </a:pPr>
            <a:endParaRPr lang="en-US" sz="8600" dirty="0">
              <a:solidFill>
                <a:schemeClr val="tx1"/>
              </a:solidFill>
              <a:latin typeface="Avenir Next Medium"/>
              <a:ea typeface="ＭＳ Ｐゴシック" charset="0"/>
              <a:cs typeface="Avenir Next Medium"/>
            </a:endParaRPr>
          </a:p>
          <a:p>
            <a:endParaRPr lang="en-US" dirty="0"/>
          </a:p>
        </p:txBody>
      </p:sp>
      <p:sp>
        <p:nvSpPr>
          <p:cNvPr id="40" name="TextBox 39"/>
          <p:cNvSpPr txBox="1"/>
          <p:nvPr/>
        </p:nvSpPr>
        <p:spPr>
          <a:xfrm>
            <a:off x="7287645" y="654242"/>
            <a:ext cx="1934224" cy="553998"/>
          </a:xfrm>
          <a:prstGeom prst="rect">
            <a:avLst/>
          </a:prstGeom>
          <a:noFill/>
        </p:spPr>
        <p:txBody>
          <a:bodyPr wrap="square" rtlCol="0">
            <a:spAutoFit/>
          </a:bodyPr>
          <a:lstStyle/>
          <a:p>
            <a:r>
              <a:rPr lang="en-US" sz="1200" spc="300" dirty="0">
                <a:solidFill>
                  <a:schemeClr val="bg1"/>
                </a:solidFill>
                <a:latin typeface="Avenir Next Demi Bold"/>
                <a:cs typeface="Avenir Next Demi Bold"/>
              </a:rPr>
              <a:t>April 25, 2014</a:t>
            </a:r>
          </a:p>
          <a:p>
            <a:endParaRPr lang="en-US" dirty="0"/>
          </a:p>
        </p:txBody>
      </p:sp>
      <p:sp>
        <p:nvSpPr>
          <p:cNvPr id="20" name="Rectangle 19"/>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23" name="Picture 22"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
        <p:nvSpPr>
          <p:cNvPr id="10" name="Rectangle 2"/>
          <p:cNvSpPr txBox="1">
            <a:spLocks noChangeArrowheads="1"/>
          </p:cNvSpPr>
          <p:nvPr/>
        </p:nvSpPr>
        <p:spPr>
          <a:xfrm>
            <a:off x="849490" y="1329885"/>
            <a:ext cx="76695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altLang="en-US" sz="3000" dirty="0">
                <a:solidFill>
                  <a:srgbClr val="00447C"/>
                </a:solidFill>
                <a:latin typeface="Avenir LT Std 65 Medium" panose="020B0603020203020204" pitchFamily="34" charset="0"/>
              </a:rPr>
              <a:t>Stay Connected with us!</a:t>
            </a:r>
          </a:p>
        </p:txBody>
      </p:sp>
      <p:sp>
        <p:nvSpPr>
          <p:cNvPr id="11" name="Rectangle 3"/>
          <p:cNvSpPr txBox="1">
            <a:spLocks noChangeArrowheads="1"/>
          </p:cNvSpPr>
          <p:nvPr/>
        </p:nvSpPr>
        <p:spPr>
          <a:xfrm>
            <a:off x="897468" y="2485276"/>
            <a:ext cx="7669552" cy="427214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lnSpc>
                <a:spcPct val="150000"/>
              </a:lnSpc>
              <a:buFont typeface="Arial" panose="020B0604020202020204" pitchFamily="34" charset="0"/>
              <a:buChar char="•"/>
            </a:pPr>
            <a:r>
              <a:rPr lang="en-US" altLang="en-US" sz="2400" dirty="0">
                <a:solidFill>
                  <a:srgbClr val="51576B"/>
                </a:solidFill>
                <a:latin typeface="Avenir LT Std 65 Medium"/>
              </a:rPr>
              <a:t>My name is </a:t>
            </a:r>
            <a:r>
              <a:rPr lang="en-US" altLang="en-US" sz="2400" b="1" dirty="0">
                <a:solidFill>
                  <a:srgbClr val="002060"/>
                </a:solidFill>
                <a:latin typeface="Avenir LT Std 65 Medium"/>
              </a:rPr>
              <a:t>Nathan Straus </a:t>
            </a:r>
            <a:r>
              <a:rPr lang="en-US" altLang="en-US" sz="2400" dirty="0">
                <a:solidFill>
                  <a:srgbClr val="51576B"/>
                </a:solidFill>
                <a:latin typeface="Avenir LT Std 65 Medium"/>
              </a:rPr>
              <a:t>and you can email me at nstraus@villa.edu.</a:t>
            </a:r>
          </a:p>
          <a:p>
            <a:pPr marL="342900" indent="-342900" algn="l">
              <a:lnSpc>
                <a:spcPct val="150000"/>
              </a:lnSpc>
              <a:buFont typeface="Arial" panose="020B0604020202020204" pitchFamily="34" charset="0"/>
              <a:buChar char="•"/>
            </a:pPr>
            <a:r>
              <a:rPr lang="en-US" altLang="en-US" sz="2400" dirty="0">
                <a:solidFill>
                  <a:srgbClr val="51576B"/>
                </a:solidFill>
                <a:latin typeface="Avenir LT Std 65 Medium"/>
              </a:rPr>
              <a:t>Follow us on Facebook, Twitter and Instagram </a:t>
            </a:r>
          </a:p>
          <a:p>
            <a:pPr marL="342900" indent="-342900" algn="l">
              <a:lnSpc>
                <a:spcPct val="150000"/>
              </a:lnSpc>
              <a:buFont typeface="Arial" panose="020B0604020202020204" pitchFamily="34" charset="0"/>
              <a:buChar char="•"/>
            </a:pPr>
            <a:r>
              <a:rPr lang="en-US" altLang="en-US" sz="2400" dirty="0">
                <a:solidFill>
                  <a:srgbClr val="51576B"/>
                </a:solidFill>
                <a:latin typeface="Avenir LT Std 65 Medium"/>
              </a:rPr>
              <a:t>On-line chat with College representatives </a:t>
            </a:r>
          </a:p>
          <a:p>
            <a:pPr marL="342900" indent="-342900" algn="l">
              <a:lnSpc>
                <a:spcPct val="150000"/>
              </a:lnSpc>
              <a:buFont typeface="Arial" panose="020B0604020202020204" pitchFamily="34" charset="0"/>
              <a:buChar char="•"/>
            </a:pPr>
            <a:r>
              <a:rPr lang="en-US" altLang="en-US" sz="2400" dirty="0">
                <a:solidFill>
                  <a:srgbClr val="51576B"/>
                </a:solidFill>
                <a:latin typeface="Avenir LT Std 65 Medium"/>
              </a:rPr>
              <a:t>Ability to text with prospective students</a:t>
            </a:r>
          </a:p>
          <a:p>
            <a:pPr marL="342900" indent="-342900" algn="l">
              <a:lnSpc>
                <a:spcPct val="150000"/>
              </a:lnSpc>
              <a:buFont typeface="Arial" panose="020B0604020202020204" pitchFamily="34" charset="0"/>
              <a:buChar char="•"/>
            </a:pPr>
            <a:r>
              <a:rPr lang="en-US" altLang="en-US" sz="2400" dirty="0">
                <a:solidFill>
                  <a:srgbClr val="51576B"/>
                </a:solidFill>
                <a:latin typeface="Avenir LT Std 65 Medium"/>
              </a:rPr>
              <a:t>See upcoming special events, art exhibits, recitals, new programs announcements and more!</a:t>
            </a:r>
          </a:p>
          <a:p>
            <a:pPr algn="l">
              <a:lnSpc>
                <a:spcPct val="150000"/>
              </a:lnSpc>
            </a:pPr>
            <a:endParaRPr lang="en-US" altLang="en-US" sz="2000" dirty="0">
              <a:solidFill>
                <a:srgbClr val="51576B"/>
              </a:solidFill>
              <a:latin typeface="Avenir LT Std 55 Roman" panose="020B0503020203020204" pitchFamily="34" charset="0"/>
            </a:endParaRPr>
          </a:p>
        </p:txBody>
      </p:sp>
    </p:spTree>
    <p:extLst>
      <p:ext uri="{BB962C8B-B14F-4D97-AF65-F5344CB8AC3E}">
        <p14:creationId xmlns:p14="http://schemas.microsoft.com/office/powerpoint/2010/main" val="329977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Kasinski_Villa1.jpg"/>
          <p:cNvPicPr>
            <a:picLocks noChangeAspect="1"/>
          </p:cNvPicPr>
          <p:nvPr/>
        </p:nvPicPr>
        <p:blipFill rotWithShape="1">
          <a:blip r:embed="rId2">
            <a:extLst>
              <a:ext uri="{28A0092B-C50C-407E-A947-70E740481C1C}">
                <a14:useLocalDpi xmlns:a14="http://schemas.microsoft.com/office/drawing/2010/main" val="0"/>
              </a:ext>
            </a:extLst>
          </a:blip>
          <a:srcRect b="28544"/>
          <a:stretch/>
        </p:blipFill>
        <p:spPr>
          <a:xfrm>
            <a:off x="-1" y="362466"/>
            <a:ext cx="9160930" cy="3863606"/>
          </a:xfrm>
          <a:prstGeom prst="rect">
            <a:avLst/>
          </a:prstGeom>
        </p:spPr>
      </p:pic>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12" name="Title 1"/>
          <p:cNvSpPr txBox="1">
            <a:spLocks/>
          </p:cNvSpPr>
          <p:nvPr/>
        </p:nvSpPr>
        <p:spPr>
          <a:xfrm>
            <a:off x="2" y="4609278"/>
            <a:ext cx="9144000" cy="851394"/>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a:solidFill>
                  <a:srgbClr val="00447C"/>
                </a:solidFill>
                <a:latin typeface="Avenir Next" charset="0"/>
                <a:ea typeface="Avenir Next" charset="0"/>
                <a:cs typeface="Avenir Next" charset="0"/>
              </a:rPr>
              <a:t>THANK YOU! </a:t>
            </a:r>
          </a:p>
        </p:txBody>
      </p:sp>
      <p:sp>
        <p:nvSpPr>
          <p:cNvPr id="16" name="Subtitle 6"/>
          <p:cNvSpPr txBox="1">
            <a:spLocks/>
          </p:cNvSpPr>
          <p:nvPr/>
        </p:nvSpPr>
        <p:spPr>
          <a:xfrm>
            <a:off x="849490" y="5097380"/>
            <a:ext cx="7765508" cy="7822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Avant Garde"/>
              <a:ea typeface="ＭＳ Ｐゴシック" charset="0"/>
              <a:cs typeface="Avant Garde"/>
            </a:endParaRPr>
          </a:p>
          <a:p>
            <a:pPr>
              <a:lnSpc>
                <a:spcPct val="170000"/>
              </a:lnSpc>
            </a:pPr>
            <a:endParaRPr lang="en-US" sz="8600" dirty="0">
              <a:solidFill>
                <a:schemeClr val="tx1"/>
              </a:solidFill>
              <a:latin typeface="Avenir Next Medium"/>
              <a:ea typeface="ＭＳ Ｐゴシック" charset="0"/>
              <a:cs typeface="Avenir Next Medium"/>
            </a:endParaRPr>
          </a:p>
          <a:p>
            <a:endParaRPr lang="en-US" dirty="0"/>
          </a:p>
        </p:txBody>
      </p:sp>
      <p:sp>
        <p:nvSpPr>
          <p:cNvPr id="19" name="Rectangle 18"/>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1" name="TextBox 20"/>
          <p:cNvSpPr txBox="1"/>
          <p:nvPr/>
        </p:nvSpPr>
        <p:spPr>
          <a:xfrm>
            <a:off x="-145344" y="226875"/>
            <a:ext cx="9144000" cy="400110"/>
          </a:xfrm>
          <a:prstGeom prst="rect">
            <a:avLst/>
          </a:prstGeom>
          <a:noFill/>
        </p:spPr>
        <p:txBody>
          <a:bodyPr wrap="square" rtlCol="0">
            <a:spAutoFit/>
          </a:bodyPr>
          <a:lstStyle/>
          <a:p>
            <a:pPr algn="r"/>
            <a:r>
              <a:rPr lang="en-US" sz="2000" spc="300" dirty="0">
                <a:solidFill>
                  <a:schemeClr val="bg1"/>
                </a:solidFill>
                <a:latin typeface="Avenir Next Demi Bold"/>
                <a:cs typeface="Avenir Next Demi Bold"/>
              </a:rPr>
              <a:t>VILLA MARIA COLLEGE</a:t>
            </a:r>
          </a:p>
        </p:txBody>
      </p:sp>
      <p:sp>
        <p:nvSpPr>
          <p:cNvPr id="29" name="TextBox 28"/>
          <p:cNvSpPr txBox="1"/>
          <p:nvPr/>
        </p:nvSpPr>
        <p:spPr>
          <a:xfrm>
            <a:off x="0" y="5250304"/>
            <a:ext cx="9144000" cy="369332"/>
          </a:xfrm>
          <a:prstGeom prst="rect">
            <a:avLst/>
          </a:prstGeom>
          <a:noFill/>
        </p:spPr>
        <p:txBody>
          <a:bodyPr wrap="square" rtlCol="0">
            <a:spAutoFit/>
          </a:bodyPr>
          <a:lstStyle/>
          <a:p>
            <a:pPr algn="ctr"/>
            <a:r>
              <a:rPr lang="en-US" dirty="0">
                <a:solidFill>
                  <a:srgbClr val="00447C"/>
                </a:solidFill>
              </a:rPr>
              <a:t>__________________________________________</a:t>
            </a:r>
          </a:p>
        </p:txBody>
      </p:sp>
      <p:pic>
        <p:nvPicPr>
          <p:cNvPr id="37" name="Picture 36" descr="VillaMaria-REV.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84" y="283631"/>
            <a:ext cx="1080592" cy="531291"/>
          </a:xfrm>
          <a:prstGeom prst="rect">
            <a:avLst/>
          </a:prstGeom>
        </p:spPr>
      </p:pic>
      <p:sp>
        <p:nvSpPr>
          <p:cNvPr id="40" name="TextBox 39"/>
          <p:cNvSpPr txBox="1"/>
          <p:nvPr/>
        </p:nvSpPr>
        <p:spPr>
          <a:xfrm>
            <a:off x="7287645" y="654242"/>
            <a:ext cx="1934224" cy="553998"/>
          </a:xfrm>
          <a:prstGeom prst="rect">
            <a:avLst/>
          </a:prstGeom>
          <a:noFill/>
        </p:spPr>
        <p:txBody>
          <a:bodyPr wrap="square" rtlCol="0">
            <a:spAutoFit/>
          </a:bodyPr>
          <a:lstStyle/>
          <a:p>
            <a:r>
              <a:rPr lang="en-US" sz="1200" spc="300" dirty="0">
                <a:solidFill>
                  <a:schemeClr val="bg1"/>
                </a:solidFill>
                <a:latin typeface="Avenir Next Demi Bold"/>
                <a:cs typeface="Avenir Next Demi Bold"/>
              </a:rPr>
              <a:t>MAY 22, 2014</a:t>
            </a:r>
          </a:p>
          <a:p>
            <a:endParaRPr lang="en-US" dirty="0"/>
          </a:p>
        </p:txBody>
      </p:sp>
      <p:sp>
        <p:nvSpPr>
          <p:cNvPr id="23" name="Subtitle 6"/>
          <p:cNvSpPr txBox="1">
            <a:spLocks/>
          </p:cNvSpPr>
          <p:nvPr/>
        </p:nvSpPr>
        <p:spPr>
          <a:xfrm>
            <a:off x="2" y="3490840"/>
            <a:ext cx="9144000" cy="202983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Avant Garde"/>
              <a:ea typeface="ＭＳ Ｐゴシック" charset="0"/>
              <a:cs typeface="Avant Garde"/>
            </a:endParaRPr>
          </a:p>
          <a:p>
            <a:endParaRPr lang="en-US" sz="8600" dirty="0">
              <a:solidFill>
                <a:schemeClr val="tx1"/>
              </a:solidFill>
              <a:latin typeface="Avenir Next Medium"/>
              <a:ea typeface="ＭＳ Ｐゴシック" charset="0"/>
              <a:cs typeface="Avenir Next Medium"/>
            </a:endParaRPr>
          </a:p>
          <a:p>
            <a:endParaRPr lang="en-US" dirty="0"/>
          </a:p>
        </p:txBody>
      </p:sp>
      <p:pic>
        <p:nvPicPr>
          <p:cNvPr id="2" name="Picture 1" descr="f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2521" y="5791627"/>
            <a:ext cx="511743" cy="511743"/>
          </a:xfrm>
          <a:prstGeom prst="rect">
            <a:avLst/>
          </a:prstGeom>
        </p:spPr>
      </p:pic>
      <p:pic>
        <p:nvPicPr>
          <p:cNvPr id="3" name="Picture 2" descr="instagr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6133" y="5795370"/>
            <a:ext cx="508000" cy="508000"/>
          </a:xfrm>
          <a:prstGeom prst="rect">
            <a:avLst/>
          </a:prstGeom>
        </p:spPr>
      </p:pic>
      <p:pic>
        <p:nvPicPr>
          <p:cNvPr id="4" name="Picture 3" descr="twitt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3244" y="5791627"/>
            <a:ext cx="515486" cy="515486"/>
          </a:xfrm>
          <a:prstGeom prst="rect">
            <a:avLst/>
          </a:prstGeom>
        </p:spPr>
      </p:pic>
      <p:sp>
        <p:nvSpPr>
          <p:cNvPr id="20" name="Rectangle 19"/>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22" name="Picture 21" descr="VillaMaria-REV.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
        <p:nvSpPr>
          <p:cNvPr id="6" name="TextBox 5"/>
          <p:cNvSpPr txBox="1"/>
          <p:nvPr/>
        </p:nvSpPr>
        <p:spPr>
          <a:xfrm>
            <a:off x="9348395" y="5680038"/>
            <a:ext cx="237566"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1046403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pic>
        <p:nvPicPr>
          <p:cNvPr id="5" name="Picture 4"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51367"/>
            <a:ext cx="3019778" cy="1484724"/>
          </a:xfrm>
          <a:prstGeom prst="rect">
            <a:avLst/>
          </a:prstGeom>
        </p:spPr>
      </p:pic>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40" name="TextBox 39"/>
          <p:cNvSpPr txBox="1"/>
          <p:nvPr/>
        </p:nvSpPr>
        <p:spPr>
          <a:xfrm>
            <a:off x="7287645" y="654242"/>
            <a:ext cx="1934224" cy="553998"/>
          </a:xfrm>
          <a:prstGeom prst="rect">
            <a:avLst/>
          </a:prstGeom>
          <a:noFill/>
        </p:spPr>
        <p:txBody>
          <a:bodyPr wrap="square" rtlCol="0">
            <a:spAutoFit/>
          </a:bodyPr>
          <a:lstStyle/>
          <a:p>
            <a:r>
              <a:rPr lang="en-US" sz="1200" spc="300" dirty="0">
                <a:solidFill>
                  <a:schemeClr val="bg1"/>
                </a:solidFill>
                <a:latin typeface="Avenir Next Demi Bold"/>
                <a:cs typeface="Avenir Next Demi Bold"/>
              </a:rPr>
              <a:t>April 25, 2014</a:t>
            </a:r>
          </a:p>
          <a:p>
            <a:endParaRPr lang="en-US" dirty="0"/>
          </a:p>
        </p:txBody>
      </p:sp>
      <p:sp>
        <p:nvSpPr>
          <p:cNvPr id="20" name="Rectangle 19"/>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23" name="Picture 22"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
        <p:nvSpPr>
          <p:cNvPr id="10" name="Rectangle 2"/>
          <p:cNvSpPr txBox="1">
            <a:spLocks noChangeArrowheads="1"/>
          </p:cNvSpPr>
          <p:nvPr/>
        </p:nvSpPr>
        <p:spPr>
          <a:xfrm>
            <a:off x="849490" y="1106771"/>
            <a:ext cx="76695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en-US" sz="3000" dirty="0">
                <a:solidFill>
                  <a:srgbClr val="00447C"/>
                </a:solidFill>
                <a:latin typeface="Avenir LT Std 65 Medium" panose="020B0603020203020204" pitchFamily="34" charset="0"/>
              </a:rPr>
              <a:t>Quick Facts:</a:t>
            </a:r>
          </a:p>
        </p:txBody>
      </p:sp>
      <p:sp>
        <p:nvSpPr>
          <p:cNvPr id="11" name="Rectangle 3"/>
          <p:cNvSpPr txBox="1">
            <a:spLocks noChangeArrowheads="1"/>
          </p:cNvSpPr>
          <p:nvPr/>
        </p:nvSpPr>
        <p:spPr>
          <a:xfrm>
            <a:off x="871276" y="2111832"/>
            <a:ext cx="7550347" cy="4124375"/>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base"/>
            <a:r>
              <a:rPr lang="en-US" b="1" dirty="0">
                <a:solidFill>
                  <a:srgbClr val="002060"/>
                </a:solidFill>
              </a:rPr>
              <a:t>As a small, private college focused on student success</a:t>
            </a:r>
          </a:p>
          <a:p>
            <a:pPr marL="457200" indent="-457200" algn="l" fontAlgn="base">
              <a:buFont typeface="Arial" panose="020B0604020202020204" pitchFamily="34" charset="0"/>
              <a:buChar char="•"/>
            </a:pPr>
            <a:r>
              <a:rPr lang="en-US" dirty="0">
                <a:solidFill>
                  <a:srgbClr val="002060"/>
                </a:solidFill>
              </a:rPr>
              <a:t>3 departments: music, art, and liberal arts/professional studies</a:t>
            </a:r>
          </a:p>
          <a:p>
            <a:pPr marL="457200" indent="-457200" algn="l" fontAlgn="base">
              <a:buFont typeface="Arial" panose="020B0604020202020204" pitchFamily="34" charset="0"/>
              <a:buChar char="•"/>
            </a:pPr>
            <a:r>
              <a:rPr lang="en-US" dirty="0">
                <a:solidFill>
                  <a:srgbClr val="002060"/>
                </a:solidFill>
              </a:rPr>
              <a:t>18 </a:t>
            </a:r>
            <a:r>
              <a:rPr lang="en-US" dirty="0">
                <a:solidFill>
                  <a:srgbClr val="002060"/>
                </a:solidFill>
                <a:hlinkClick r:id="rId3"/>
              </a:rPr>
              <a:t>degree programs</a:t>
            </a:r>
            <a:r>
              <a:rPr lang="en-US" dirty="0">
                <a:solidFill>
                  <a:srgbClr val="002060"/>
                </a:solidFill>
              </a:rPr>
              <a:t>, including 12 bachelor degrees and 8 associate degrees</a:t>
            </a:r>
          </a:p>
          <a:p>
            <a:pPr marL="457200" indent="-457200" algn="l" fontAlgn="base">
              <a:buFont typeface="Arial" panose="020B0604020202020204" pitchFamily="34" charset="0"/>
              <a:buChar char="•"/>
            </a:pPr>
            <a:r>
              <a:rPr lang="en-US" dirty="0">
                <a:solidFill>
                  <a:srgbClr val="002060"/>
                </a:solidFill>
              </a:rPr>
              <a:t>A diverse student body right around 550 students </a:t>
            </a:r>
          </a:p>
          <a:p>
            <a:pPr marL="457200" indent="-457200" algn="l" fontAlgn="base">
              <a:buFont typeface="Arial" panose="020B0604020202020204" pitchFamily="34" charset="0"/>
              <a:buChar char="•"/>
            </a:pPr>
            <a:r>
              <a:rPr lang="en-US" dirty="0">
                <a:solidFill>
                  <a:srgbClr val="002060"/>
                </a:solidFill>
              </a:rPr>
              <a:t>Sept. 2020 US News &amp; World Reports lists Villa as top colleges in the North not once, but twice. Ranked #43 overall, and #16 for Social Mobility. </a:t>
            </a:r>
          </a:p>
          <a:p>
            <a:pPr marL="457200" indent="-457200" algn="l" fontAlgn="base">
              <a:buFont typeface="Arial" panose="020B0604020202020204" pitchFamily="34" charset="0"/>
              <a:buChar char="•"/>
            </a:pPr>
            <a:r>
              <a:rPr lang="en-US" dirty="0">
                <a:solidFill>
                  <a:srgbClr val="002060"/>
                </a:solidFill>
              </a:rPr>
              <a:t>A 9:1 student-faculty ratio</a:t>
            </a:r>
          </a:p>
          <a:p>
            <a:pPr marL="457200" indent="-457200" algn="l" fontAlgn="base">
              <a:buFont typeface="Arial" panose="020B0604020202020204" pitchFamily="34" charset="0"/>
              <a:buChar char="•"/>
            </a:pPr>
            <a:r>
              <a:rPr lang="en-US" dirty="0">
                <a:solidFill>
                  <a:srgbClr val="002060"/>
                </a:solidFill>
                <a:hlinkClick r:id="rId4"/>
              </a:rPr>
              <a:t>Internship</a:t>
            </a:r>
            <a:r>
              <a:rPr lang="en-US" dirty="0">
                <a:solidFill>
                  <a:srgbClr val="002060"/>
                </a:solidFill>
              </a:rPr>
              <a:t> requirements for all students, to help students gain critical real-world experience</a:t>
            </a:r>
          </a:p>
          <a:p>
            <a:pPr algn="l">
              <a:lnSpc>
                <a:spcPct val="150000"/>
              </a:lnSpc>
              <a:spcBef>
                <a:spcPct val="0"/>
              </a:spcBef>
              <a:buClr>
                <a:srgbClr val="51576B"/>
              </a:buClr>
              <a:buSzPct val="110000"/>
              <a:defRPr/>
            </a:pPr>
            <a:endParaRPr lang="en-US" sz="2700" dirty="0">
              <a:solidFill>
                <a:srgbClr val="51576B"/>
              </a:solidFill>
              <a:latin typeface="Avenir LT Std 55 Roman" panose="020B0503020203020204" pitchFamily="34" charset="0"/>
            </a:endParaRPr>
          </a:p>
        </p:txBody>
      </p:sp>
    </p:spTree>
    <p:extLst>
      <p:ext uri="{BB962C8B-B14F-4D97-AF65-F5344CB8AC3E}">
        <p14:creationId xmlns:p14="http://schemas.microsoft.com/office/powerpoint/2010/main" val="2656554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pic>
        <p:nvPicPr>
          <p:cNvPr id="5" name="Picture 4"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830" y="465878"/>
            <a:ext cx="3019778" cy="1484724"/>
          </a:xfrm>
          <a:prstGeom prst="rect">
            <a:avLst/>
          </a:prstGeom>
        </p:spPr>
      </p:pic>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16" name="Subtitle 6"/>
          <p:cNvSpPr txBox="1">
            <a:spLocks/>
          </p:cNvSpPr>
          <p:nvPr/>
        </p:nvSpPr>
        <p:spPr>
          <a:xfrm>
            <a:off x="849490" y="5097380"/>
            <a:ext cx="7765508" cy="7822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Avant Garde"/>
              <a:ea typeface="ＭＳ Ｐゴシック" charset="0"/>
              <a:cs typeface="Avant Garde"/>
            </a:endParaRPr>
          </a:p>
          <a:p>
            <a:pPr>
              <a:lnSpc>
                <a:spcPct val="170000"/>
              </a:lnSpc>
            </a:pPr>
            <a:endParaRPr lang="en-US" sz="8600" dirty="0">
              <a:solidFill>
                <a:schemeClr val="tx1"/>
              </a:solidFill>
              <a:latin typeface="Avenir Next Medium"/>
              <a:ea typeface="ＭＳ Ｐゴシック" charset="0"/>
              <a:cs typeface="Avenir Next Medium"/>
            </a:endParaRPr>
          </a:p>
          <a:p>
            <a:endParaRPr lang="en-US" dirty="0"/>
          </a:p>
        </p:txBody>
      </p:sp>
      <p:sp>
        <p:nvSpPr>
          <p:cNvPr id="40" name="TextBox 39"/>
          <p:cNvSpPr txBox="1"/>
          <p:nvPr/>
        </p:nvSpPr>
        <p:spPr>
          <a:xfrm>
            <a:off x="7287645" y="654242"/>
            <a:ext cx="1934224" cy="553998"/>
          </a:xfrm>
          <a:prstGeom prst="rect">
            <a:avLst/>
          </a:prstGeom>
          <a:noFill/>
        </p:spPr>
        <p:txBody>
          <a:bodyPr wrap="square" rtlCol="0">
            <a:spAutoFit/>
          </a:bodyPr>
          <a:lstStyle/>
          <a:p>
            <a:r>
              <a:rPr lang="en-US" sz="1200" spc="300" dirty="0">
                <a:solidFill>
                  <a:schemeClr val="bg1"/>
                </a:solidFill>
                <a:latin typeface="Avenir Next Demi Bold"/>
                <a:cs typeface="Avenir Next Demi Bold"/>
              </a:rPr>
              <a:t>April 25, 2014</a:t>
            </a:r>
          </a:p>
          <a:p>
            <a:endParaRPr lang="en-US" dirty="0"/>
          </a:p>
        </p:txBody>
      </p:sp>
      <p:sp>
        <p:nvSpPr>
          <p:cNvPr id="20" name="Rectangle 19"/>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23" name="Picture 22"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
        <p:nvSpPr>
          <p:cNvPr id="10" name="Rectangle 2"/>
          <p:cNvSpPr txBox="1">
            <a:spLocks noChangeArrowheads="1"/>
          </p:cNvSpPr>
          <p:nvPr/>
        </p:nvSpPr>
        <p:spPr>
          <a:xfrm>
            <a:off x="849490" y="1106771"/>
            <a:ext cx="76695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3000" dirty="0">
                <a:solidFill>
                  <a:srgbClr val="00447C"/>
                </a:solidFill>
                <a:latin typeface="Avenir LT Std 65 Medium" panose="020B0603020203020204" pitchFamily="34" charset="0"/>
              </a:rPr>
              <a:t>Our Programs</a:t>
            </a:r>
          </a:p>
        </p:txBody>
      </p:sp>
      <p:pic>
        <p:nvPicPr>
          <p:cNvPr id="2" name="Picture 1"/>
          <p:cNvPicPr>
            <a:picLocks noChangeAspect="1"/>
          </p:cNvPicPr>
          <p:nvPr/>
        </p:nvPicPr>
        <p:blipFill rotWithShape="1">
          <a:blip r:embed="rId3"/>
          <a:srcRect l="60422" t="23259" r="14326" b="10058"/>
          <a:stretch/>
        </p:blipFill>
        <p:spPr>
          <a:xfrm>
            <a:off x="1642872" y="1977874"/>
            <a:ext cx="5858253" cy="4640955"/>
          </a:xfrm>
          <a:prstGeom prst="rect">
            <a:avLst/>
          </a:prstGeom>
        </p:spPr>
      </p:pic>
    </p:spTree>
    <p:extLst>
      <p:ext uri="{BB962C8B-B14F-4D97-AF65-F5344CB8AC3E}">
        <p14:creationId xmlns:p14="http://schemas.microsoft.com/office/powerpoint/2010/main" val="1325593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pic>
        <p:nvPicPr>
          <p:cNvPr id="5" name="Picture 4"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830" y="465878"/>
            <a:ext cx="3019778" cy="1484724"/>
          </a:xfrm>
          <a:prstGeom prst="rect">
            <a:avLst/>
          </a:prstGeom>
        </p:spPr>
      </p:pic>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16" name="Subtitle 6"/>
          <p:cNvSpPr txBox="1">
            <a:spLocks/>
          </p:cNvSpPr>
          <p:nvPr/>
        </p:nvSpPr>
        <p:spPr>
          <a:xfrm>
            <a:off x="849490" y="5097380"/>
            <a:ext cx="7765508" cy="7822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Avant Garde"/>
              <a:ea typeface="ＭＳ Ｐゴシック" charset="0"/>
              <a:cs typeface="Avant Garde"/>
            </a:endParaRPr>
          </a:p>
          <a:p>
            <a:pPr>
              <a:lnSpc>
                <a:spcPct val="170000"/>
              </a:lnSpc>
            </a:pPr>
            <a:endParaRPr lang="en-US" sz="8600" dirty="0">
              <a:solidFill>
                <a:schemeClr val="tx1"/>
              </a:solidFill>
              <a:latin typeface="Avenir Next Medium"/>
              <a:ea typeface="ＭＳ Ｐゴシック" charset="0"/>
              <a:cs typeface="Avenir Next Medium"/>
            </a:endParaRPr>
          </a:p>
          <a:p>
            <a:endParaRPr lang="en-US" dirty="0"/>
          </a:p>
        </p:txBody>
      </p:sp>
      <p:sp>
        <p:nvSpPr>
          <p:cNvPr id="40" name="TextBox 39"/>
          <p:cNvSpPr txBox="1"/>
          <p:nvPr/>
        </p:nvSpPr>
        <p:spPr>
          <a:xfrm>
            <a:off x="7287645" y="654242"/>
            <a:ext cx="1934224" cy="553998"/>
          </a:xfrm>
          <a:prstGeom prst="rect">
            <a:avLst/>
          </a:prstGeom>
          <a:noFill/>
        </p:spPr>
        <p:txBody>
          <a:bodyPr wrap="square" rtlCol="0">
            <a:spAutoFit/>
          </a:bodyPr>
          <a:lstStyle/>
          <a:p>
            <a:r>
              <a:rPr lang="en-US" sz="1200" spc="300" dirty="0">
                <a:solidFill>
                  <a:schemeClr val="bg1"/>
                </a:solidFill>
                <a:latin typeface="Avenir Next Demi Bold"/>
                <a:cs typeface="Avenir Next Demi Bold"/>
              </a:rPr>
              <a:t>April 25, 2014</a:t>
            </a:r>
          </a:p>
          <a:p>
            <a:endParaRPr lang="en-US" dirty="0"/>
          </a:p>
        </p:txBody>
      </p:sp>
      <p:sp>
        <p:nvSpPr>
          <p:cNvPr id="20" name="Rectangle 19"/>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23" name="Picture 22"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
        <p:nvSpPr>
          <p:cNvPr id="10" name="Rectangle 2"/>
          <p:cNvSpPr txBox="1">
            <a:spLocks noChangeArrowheads="1"/>
          </p:cNvSpPr>
          <p:nvPr/>
        </p:nvSpPr>
        <p:spPr>
          <a:xfrm>
            <a:off x="849490" y="1106771"/>
            <a:ext cx="76695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3000" dirty="0">
                <a:solidFill>
                  <a:srgbClr val="00447C"/>
                </a:solidFill>
                <a:latin typeface="Avenir LT Std 65 Medium" panose="020B0603020203020204" pitchFamily="34" charset="0"/>
              </a:rPr>
              <a:t>Our Programs</a:t>
            </a:r>
          </a:p>
        </p:txBody>
      </p:sp>
      <p:pic>
        <p:nvPicPr>
          <p:cNvPr id="11" name="Picture 10"/>
          <p:cNvPicPr/>
          <p:nvPr/>
        </p:nvPicPr>
        <p:blipFill rotWithShape="1">
          <a:blip r:embed="rId3"/>
          <a:srcRect l="59013" t="18370" r="13200" b="8909"/>
          <a:stretch/>
        </p:blipFill>
        <p:spPr bwMode="auto">
          <a:xfrm>
            <a:off x="1495068" y="1977874"/>
            <a:ext cx="6083301" cy="47753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4476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B10294-345C-4C48-883E-417AC45A8805}"/>
              </a:ext>
            </a:extLst>
          </p:cNvPr>
          <p:cNvSpPr>
            <a:spLocks noGrp="1"/>
          </p:cNvSpPr>
          <p:nvPr>
            <p:ph idx="1"/>
          </p:nvPr>
        </p:nvSpPr>
        <p:spPr/>
        <p:txBody>
          <a:bodyPr>
            <a:normAutofit/>
          </a:bodyPr>
          <a:lstStyle/>
          <a:p>
            <a:pPr marL="0" indent="0" algn="ctr">
              <a:buNone/>
            </a:pPr>
            <a:r>
              <a:rPr lang="en-US" sz="2800" dirty="0">
                <a:solidFill>
                  <a:schemeClr val="tx2">
                    <a:lumMod val="75000"/>
                  </a:schemeClr>
                </a:solidFill>
              </a:rPr>
              <a:t>New Majors/Minors</a:t>
            </a:r>
          </a:p>
          <a:p>
            <a:r>
              <a:rPr lang="en-US" sz="2800" dirty="0">
                <a:solidFill>
                  <a:schemeClr val="tx2">
                    <a:lumMod val="75000"/>
                  </a:schemeClr>
                </a:solidFill>
              </a:rPr>
              <a:t>Game Design</a:t>
            </a:r>
          </a:p>
          <a:p>
            <a:r>
              <a:rPr lang="en-US" sz="2800" dirty="0">
                <a:solidFill>
                  <a:schemeClr val="tx2">
                    <a:lumMod val="75000"/>
                  </a:schemeClr>
                </a:solidFill>
              </a:rPr>
              <a:t>Computer Software Development</a:t>
            </a:r>
          </a:p>
          <a:p>
            <a:pPr lvl="1"/>
            <a:r>
              <a:rPr lang="en-US" sz="2400" dirty="0">
                <a:solidFill>
                  <a:schemeClr val="tx2">
                    <a:lumMod val="75000"/>
                  </a:schemeClr>
                </a:solidFill>
              </a:rPr>
              <a:t>Game Design Concentration</a:t>
            </a:r>
          </a:p>
          <a:p>
            <a:r>
              <a:rPr lang="en-US" sz="2800" dirty="0">
                <a:solidFill>
                  <a:schemeClr val="tx2">
                    <a:lumMod val="75000"/>
                  </a:schemeClr>
                </a:solidFill>
              </a:rPr>
              <a:t>New Minors in Criminal Justice, Sports Management and Social Work</a:t>
            </a:r>
          </a:p>
        </p:txBody>
      </p:sp>
      <p:sp>
        <p:nvSpPr>
          <p:cNvPr id="5" name="Title 4">
            <a:extLst>
              <a:ext uri="{FF2B5EF4-FFF2-40B4-BE49-F238E27FC236}">
                <a16:creationId xmlns:a16="http://schemas.microsoft.com/office/drawing/2014/main" id="{B8A4619B-DCF7-420E-BD07-D27BD28A7ACC}"/>
              </a:ext>
            </a:extLst>
          </p:cNvPr>
          <p:cNvSpPr>
            <a:spLocks noGrp="1"/>
          </p:cNvSpPr>
          <p:nvPr>
            <p:ph type="title"/>
          </p:nvPr>
        </p:nvSpPr>
        <p:spPr>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pic>
        <p:nvPicPr>
          <p:cNvPr id="7" name="Picture 6" descr="VillaMaria-REV.eps">
            <a:extLst>
              <a:ext uri="{FF2B5EF4-FFF2-40B4-BE49-F238E27FC236}">
                <a16:creationId xmlns:a16="http://schemas.microsoft.com/office/drawing/2014/main" id="{6B16FF52-CEC1-49C5-93CE-CBB3BD97E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586" y="534199"/>
            <a:ext cx="1018828" cy="500924"/>
          </a:xfrm>
          <a:prstGeom prst="rect">
            <a:avLst/>
          </a:prstGeom>
        </p:spPr>
      </p:pic>
      <p:pic>
        <p:nvPicPr>
          <p:cNvPr id="9" name="Picture 8" descr="A person standing in front of a computer&#10;&#10;Description automatically generated">
            <a:extLst>
              <a:ext uri="{FF2B5EF4-FFF2-40B4-BE49-F238E27FC236}">
                <a16:creationId xmlns:a16="http://schemas.microsoft.com/office/drawing/2014/main" id="{773B3A49-F082-4EAC-AC03-0093D0561C9F}"/>
              </a:ext>
            </a:extLst>
          </p:cNvPr>
          <p:cNvPicPr>
            <a:picLocks noChangeAspect="1"/>
          </p:cNvPicPr>
          <p:nvPr/>
        </p:nvPicPr>
        <p:blipFill>
          <a:blip r:embed="rId3"/>
          <a:stretch>
            <a:fillRect/>
          </a:stretch>
        </p:blipFill>
        <p:spPr>
          <a:xfrm>
            <a:off x="4368477" y="4054764"/>
            <a:ext cx="3898392" cy="2528598"/>
          </a:xfrm>
          <a:prstGeom prst="rect">
            <a:avLst/>
          </a:prstGeom>
        </p:spPr>
      </p:pic>
    </p:spTree>
    <p:extLst>
      <p:ext uri="{BB962C8B-B14F-4D97-AF65-F5344CB8AC3E}">
        <p14:creationId xmlns:p14="http://schemas.microsoft.com/office/powerpoint/2010/main" val="925076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16" name="Subtitle 6"/>
          <p:cNvSpPr txBox="1">
            <a:spLocks/>
          </p:cNvSpPr>
          <p:nvPr/>
        </p:nvSpPr>
        <p:spPr>
          <a:xfrm>
            <a:off x="849490" y="5097380"/>
            <a:ext cx="7765508" cy="7822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Avant Garde"/>
              <a:ea typeface="ＭＳ Ｐゴシック" charset="0"/>
              <a:cs typeface="Avant Garde"/>
            </a:endParaRPr>
          </a:p>
          <a:p>
            <a:pPr>
              <a:lnSpc>
                <a:spcPct val="170000"/>
              </a:lnSpc>
            </a:pPr>
            <a:endParaRPr lang="en-US" sz="8600" dirty="0">
              <a:solidFill>
                <a:schemeClr val="tx1"/>
              </a:solidFill>
              <a:latin typeface="Avenir Next Medium"/>
              <a:ea typeface="ＭＳ Ｐゴシック" charset="0"/>
              <a:cs typeface="Avenir Next Medium"/>
            </a:endParaRPr>
          </a:p>
          <a:p>
            <a:endParaRPr lang="en-US" dirty="0"/>
          </a:p>
        </p:txBody>
      </p:sp>
      <p:sp>
        <p:nvSpPr>
          <p:cNvPr id="40" name="TextBox 39"/>
          <p:cNvSpPr txBox="1"/>
          <p:nvPr/>
        </p:nvSpPr>
        <p:spPr>
          <a:xfrm>
            <a:off x="7354483" y="654242"/>
            <a:ext cx="1934224" cy="553998"/>
          </a:xfrm>
          <a:prstGeom prst="rect">
            <a:avLst/>
          </a:prstGeom>
          <a:noFill/>
        </p:spPr>
        <p:txBody>
          <a:bodyPr wrap="square" rtlCol="0">
            <a:spAutoFit/>
          </a:bodyPr>
          <a:lstStyle/>
          <a:p>
            <a:r>
              <a:rPr lang="en-US" sz="1200" spc="300" dirty="0">
                <a:solidFill>
                  <a:schemeClr val="bg1"/>
                </a:solidFill>
                <a:latin typeface="Avenir Next Demi Bold"/>
                <a:cs typeface="Avenir Next Demi Bold"/>
              </a:rPr>
              <a:t>April 25, 2014</a:t>
            </a:r>
          </a:p>
          <a:p>
            <a:endParaRPr lang="en-US" dirty="0"/>
          </a:p>
        </p:txBody>
      </p:sp>
      <p:sp>
        <p:nvSpPr>
          <p:cNvPr id="20" name="Rectangle 19"/>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23" name="Picture 22"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
        <p:nvSpPr>
          <p:cNvPr id="10" name="Rectangle 2"/>
          <p:cNvSpPr txBox="1">
            <a:spLocks noChangeArrowheads="1"/>
          </p:cNvSpPr>
          <p:nvPr/>
        </p:nvSpPr>
        <p:spPr>
          <a:xfrm>
            <a:off x="849490" y="899459"/>
            <a:ext cx="76695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3600" b="1" dirty="0">
                <a:solidFill>
                  <a:srgbClr val="002060"/>
                </a:solidFill>
                <a:latin typeface="Avenir LT Std 65 Medium" panose="020B0603020203020204" pitchFamily="34" charset="0"/>
              </a:rPr>
              <a:t>Game Design &amp; eSports Team</a:t>
            </a:r>
          </a:p>
        </p:txBody>
      </p:sp>
      <p:sp>
        <p:nvSpPr>
          <p:cNvPr id="15" name="Rectangle 3"/>
          <p:cNvSpPr txBox="1">
            <a:spLocks noChangeArrowheads="1"/>
          </p:cNvSpPr>
          <p:nvPr/>
        </p:nvSpPr>
        <p:spPr>
          <a:xfrm>
            <a:off x="849490" y="1599700"/>
            <a:ext cx="7550347" cy="46114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lnSpc>
                <a:spcPct val="150000"/>
              </a:lnSpc>
              <a:spcBef>
                <a:spcPct val="0"/>
              </a:spcBef>
              <a:buClr>
                <a:schemeClr val="bg2"/>
              </a:buClr>
              <a:buSzPct val="110000"/>
              <a:buFont typeface="Arial" panose="020B0604020202020204" pitchFamily="34" charset="0"/>
              <a:buChar char="•"/>
              <a:defRPr/>
            </a:pPr>
            <a:r>
              <a:rPr lang="en-US" sz="2400" dirty="0">
                <a:solidFill>
                  <a:srgbClr val="00447C"/>
                </a:solidFill>
                <a:latin typeface="+mj-lt"/>
                <a:cs typeface="Arial" pitchFamily="34" charset="0"/>
              </a:rPr>
              <a:t>Only College in Buffalo offering Game Design Degree</a:t>
            </a:r>
          </a:p>
          <a:p>
            <a:pPr marL="628650" lvl="1" indent="-171450" algn="l">
              <a:lnSpc>
                <a:spcPct val="150000"/>
              </a:lnSpc>
              <a:spcBef>
                <a:spcPct val="0"/>
              </a:spcBef>
              <a:buClr>
                <a:schemeClr val="bg2"/>
              </a:buClr>
              <a:buSzPct val="110000"/>
              <a:buFont typeface="Arial" panose="020B0604020202020204" pitchFamily="34" charset="0"/>
              <a:buChar char="•"/>
              <a:defRPr/>
            </a:pPr>
            <a:r>
              <a:rPr lang="en-US" sz="1800" dirty="0">
                <a:solidFill>
                  <a:srgbClr val="00447C"/>
                </a:solidFill>
                <a:latin typeface="+mj-lt"/>
                <a:cs typeface="Arial" pitchFamily="34" charset="0"/>
              </a:rPr>
              <a:t>Combination of Animation and Computer Software Development</a:t>
            </a:r>
          </a:p>
          <a:p>
            <a:pPr marL="628650" lvl="1" indent="-171450" algn="l">
              <a:lnSpc>
                <a:spcPct val="150000"/>
              </a:lnSpc>
              <a:spcBef>
                <a:spcPct val="0"/>
              </a:spcBef>
              <a:buClr>
                <a:schemeClr val="bg2"/>
              </a:buClr>
              <a:buSzPct val="110000"/>
              <a:buFont typeface="Arial" panose="020B0604020202020204" pitchFamily="34" charset="0"/>
              <a:buChar char="•"/>
              <a:defRPr/>
            </a:pPr>
            <a:r>
              <a:rPr lang="en-US" sz="1800" dirty="0">
                <a:solidFill>
                  <a:srgbClr val="00447C"/>
                </a:solidFill>
                <a:latin typeface="+mj-lt"/>
                <a:cs typeface="Arial" pitchFamily="34" charset="0"/>
              </a:rPr>
              <a:t>eSports Scholarships</a:t>
            </a:r>
          </a:p>
          <a:p>
            <a:pPr algn="l">
              <a:lnSpc>
                <a:spcPct val="150000"/>
              </a:lnSpc>
              <a:spcBef>
                <a:spcPct val="0"/>
              </a:spcBef>
              <a:buClr>
                <a:srgbClr val="51576B"/>
              </a:buClr>
              <a:buSzPct val="110000"/>
              <a:defRPr/>
            </a:pPr>
            <a:r>
              <a:rPr lang="en-US" sz="2700" dirty="0">
                <a:solidFill>
                  <a:srgbClr val="51576B"/>
                </a:solidFill>
                <a:latin typeface="Avenir LT Std 55 Roman" panose="020B0503020203020204" pitchFamily="34" charset="0"/>
                <a:cs typeface="Arial" pitchFamily="34" charset="0"/>
              </a:rPr>
              <a:t>	</a:t>
            </a:r>
            <a:endParaRPr lang="en-US" sz="2700" dirty="0">
              <a:solidFill>
                <a:srgbClr val="51576B"/>
              </a:solidFill>
              <a:latin typeface="Avenir LT Std 55 Roman" panose="020B0503020203020204" pitchFamily="34" charset="0"/>
            </a:endParaRPr>
          </a:p>
        </p:txBody>
      </p:sp>
      <p:pic>
        <p:nvPicPr>
          <p:cNvPr id="2050" name="Picture 2" descr="https://23utjd1o1lmcelzvx5xg0enp-wpengine.netdna-ssl.com/wp-content/uploads/2019/01/Game-Design-Program-Page-Sli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964" y="3281827"/>
            <a:ext cx="5088069" cy="3052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750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45E1DB-5F6C-44E7-862C-4536BB2D6742}"/>
              </a:ext>
            </a:extLst>
          </p:cNvPr>
          <p:cNvSpPr>
            <a:spLocks noGrp="1"/>
          </p:cNvSpPr>
          <p:nvPr>
            <p:ph idx="1"/>
          </p:nvPr>
        </p:nvSpPr>
        <p:spPr/>
        <p:txBody>
          <a:bodyPr>
            <a:normAutofit/>
          </a:bodyPr>
          <a:lstStyle/>
          <a:p>
            <a:pPr marL="0" indent="0" algn="ctr">
              <a:buNone/>
            </a:pPr>
            <a:r>
              <a:rPr lang="en-US" sz="4400" dirty="0">
                <a:solidFill>
                  <a:schemeClr val="tx2">
                    <a:lumMod val="75000"/>
                  </a:schemeClr>
                </a:solidFill>
              </a:rPr>
              <a:t>Virtual Tour</a:t>
            </a:r>
          </a:p>
          <a:p>
            <a:pPr marL="0" indent="0" algn="ctr">
              <a:buNone/>
            </a:pPr>
            <a:endParaRPr lang="en-US" sz="4400" dirty="0">
              <a:solidFill>
                <a:schemeClr val="tx2">
                  <a:lumMod val="75000"/>
                </a:schemeClr>
              </a:solidFill>
            </a:endParaRPr>
          </a:p>
          <a:p>
            <a:pPr marL="0" indent="0" algn="ctr">
              <a:buNone/>
            </a:pPr>
            <a:endParaRPr lang="en-US" sz="4400" dirty="0">
              <a:solidFill>
                <a:schemeClr val="tx2">
                  <a:lumMod val="75000"/>
                </a:schemeClr>
              </a:solidFill>
            </a:endParaRPr>
          </a:p>
          <a:p>
            <a:pPr marL="0" indent="0" algn="ctr">
              <a:buNone/>
            </a:pPr>
            <a:r>
              <a:rPr lang="en-US" sz="4400" dirty="0">
                <a:solidFill>
                  <a:schemeClr val="tx2">
                    <a:lumMod val="75000"/>
                  </a:schemeClr>
                </a:solidFill>
                <a:hlinkClick r:id="rId2"/>
              </a:rPr>
              <a:t>Villa's Virtual Campus Tour</a:t>
            </a:r>
            <a:endParaRPr lang="en-US" sz="4400" dirty="0">
              <a:solidFill>
                <a:schemeClr val="tx2">
                  <a:lumMod val="75000"/>
                </a:schemeClr>
              </a:solidFill>
            </a:endParaRPr>
          </a:p>
        </p:txBody>
      </p:sp>
      <p:sp>
        <p:nvSpPr>
          <p:cNvPr id="5" name="Title 4">
            <a:extLst>
              <a:ext uri="{FF2B5EF4-FFF2-40B4-BE49-F238E27FC236}">
                <a16:creationId xmlns:a16="http://schemas.microsoft.com/office/drawing/2014/main" id="{D2BB5401-048A-461E-9E8A-AF6D0781D6D6}"/>
              </a:ext>
            </a:extLst>
          </p:cNvPr>
          <p:cNvSpPr>
            <a:spLocks noGrp="1"/>
          </p:cNvSpPr>
          <p:nvPr>
            <p:ph type="title"/>
          </p:nvPr>
        </p:nvSpPr>
        <p:spPr>
          <a:xfrm>
            <a:off x="457200" y="274638"/>
            <a:ext cx="8280400" cy="112928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pic>
        <p:nvPicPr>
          <p:cNvPr id="7" name="Picture 6" descr="VillaMaria-REV.eps">
            <a:extLst>
              <a:ext uri="{FF2B5EF4-FFF2-40B4-BE49-F238E27FC236}">
                <a16:creationId xmlns:a16="http://schemas.microsoft.com/office/drawing/2014/main" id="{B9A53DA6-63A5-45DE-A726-3B80C0060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305" y="481375"/>
            <a:ext cx="1018828" cy="500924"/>
          </a:xfrm>
          <a:prstGeom prst="rect">
            <a:avLst/>
          </a:prstGeom>
        </p:spPr>
      </p:pic>
    </p:spTree>
    <p:extLst>
      <p:ext uri="{BB962C8B-B14F-4D97-AF65-F5344CB8AC3E}">
        <p14:creationId xmlns:p14="http://schemas.microsoft.com/office/powerpoint/2010/main" val="2591646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753534" y="3366183"/>
            <a:ext cx="7765508" cy="641373"/>
          </a:xfrm>
        </p:spPr>
        <p:txBody>
          <a:bodyPr>
            <a:normAutofit/>
          </a:bodyPr>
          <a:lstStyle/>
          <a:p>
            <a:endParaRPr lang="en-US" dirty="0">
              <a:latin typeface="Avant Garde"/>
              <a:ea typeface="ＭＳ Ｐゴシック" charset="0"/>
              <a:cs typeface="Avant Garde"/>
            </a:endParaRPr>
          </a:p>
          <a:p>
            <a:endParaRPr lang="en-US" dirty="0"/>
          </a:p>
        </p:txBody>
      </p:sp>
      <p:sp>
        <p:nvSpPr>
          <p:cNvPr id="9" name="TextBox 8"/>
          <p:cNvSpPr txBox="1"/>
          <p:nvPr/>
        </p:nvSpPr>
        <p:spPr>
          <a:xfrm>
            <a:off x="10710333" y="3217333"/>
            <a:ext cx="184666" cy="369332"/>
          </a:xfrm>
          <a:prstGeom prst="rect">
            <a:avLst/>
          </a:prstGeom>
          <a:noFill/>
        </p:spPr>
        <p:txBody>
          <a:bodyPr wrap="none" rtlCol="0">
            <a:spAutoFit/>
          </a:bodyPr>
          <a:lstStyle/>
          <a:p>
            <a:endParaRPr lang="en-US" dirty="0"/>
          </a:p>
        </p:txBody>
      </p:sp>
      <p:sp>
        <p:nvSpPr>
          <p:cNvPr id="16" name="Subtitle 6"/>
          <p:cNvSpPr txBox="1">
            <a:spLocks/>
          </p:cNvSpPr>
          <p:nvPr/>
        </p:nvSpPr>
        <p:spPr>
          <a:xfrm>
            <a:off x="849490" y="5097380"/>
            <a:ext cx="7765508" cy="7822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Avant Garde"/>
              <a:ea typeface="ＭＳ Ｐゴシック" charset="0"/>
              <a:cs typeface="Avant Garde"/>
            </a:endParaRPr>
          </a:p>
          <a:p>
            <a:pPr>
              <a:lnSpc>
                <a:spcPct val="170000"/>
              </a:lnSpc>
            </a:pPr>
            <a:endParaRPr lang="en-US" sz="8600" dirty="0">
              <a:solidFill>
                <a:schemeClr val="tx1"/>
              </a:solidFill>
              <a:latin typeface="Avenir Next Medium"/>
              <a:ea typeface="ＭＳ Ｐゴシック" charset="0"/>
              <a:cs typeface="Avenir Next Medium"/>
            </a:endParaRPr>
          </a:p>
          <a:p>
            <a:endParaRPr lang="en-US" dirty="0"/>
          </a:p>
        </p:txBody>
      </p:sp>
      <p:sp>
        <p:nvSpPr>
          <p:cNvPr id="40" name="TextBox 39"/>
          <p:cNvSpPr txBox="1"/>
          <p:nvPr/>
        </p:nvSpPr>
        <p:spPr>
          <a:xfrm>
            <a:off x="7287645" y="654242"/>
            <a:ext cx="1934224" cy="553998"/>
          </a:xfrm>
          <a:prstGeom prst="rect">
            <a:avLst/>
          </a:prstGeom>
          <a:noFill/>
        </p:spPr>
        <p:txBody>
          <a:bodyPr wrap="square" rtlCol="0">
            <a:spAutoFit/>
          </a:bodyPr>
          <a:lstStyle/>
          <a:p>
            <a:r>
              <a:rPr lang="en-US" sz="1200" spc="300" dirty="0">
                <a:solidFill>
                  <a:schemeClr val="bg1"/>
                </a:solidFill>
                <a:latin typeface="Avenir Next Demi Bold"/>
                <a:cs typeface="Avenir Next Demi Bold"/>
              </a:rPr>
              <a:t>April 25, 2014</a:t>
            </a:r>
          </a:p>
          <a:p>
            <a:endParaRPr lang="en-US" dirty="0"/>
          </a:p>
        </p:txBody>
      </p:sp>
      <p:sp>
        <p:nvSpPr>
          <p:cNvPr id="20" name="Rectangle 19"/>
          <p:cNvSpPr/>
          <p:nvPr/>
        </p:nvSpPr>
        <p:spPr>
          <a:xfrm>
            <a:off x="-1" y="0"/>
            <a:ext cx="9144001" cy="1079499"/>
          </a:xfrm>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pic>
        <p:nvPicPr>
          <p:cNvPr id="23" name="Picture 22" descr="VillaMaria-REV.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305" y="283737"/>
            <a:ext cx="1018828" cy="500924"/>
          </a:xfrm>
          <a:prstGeom prst="rect">
            <a:avLst/>
          </a:prstGeom>
        </p:spPr>
      </p:pic>
      <p:sp>
        <p:nvSpPr>
          <p:cNvPr id="10" name="Rectangle 2"/>
          <p:cNvSpPr txBox="1">
            <a:spLocks noChangeArrowheads="1"/>
          </p:cNvSpPr>
          <p:nvPr/>
        </p:nvSpPr>
        <p:spPr>
          <a:xfrm>
            <a:off x="753534" y="840091"/>
            <a:ext cx="76695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3000" dirty="0">
                <a:solidFill>
                  <a:srgbClr val="00447C"/>
                </a:solidFill>
                <a:latin typeface="Avenir LT Std 65 Medium" panose="020B0603020203020204" pitchFamily="34" charset="0"/>
              </a:rPr>
              <a:t>Student Life</a:t>
            </a:r>
          </a:p>
        </p:txBody>
      </p:sp>
      <p:pic>
        <p:nvPicPr>
          <p:cNvPr id="11" name="Picture 10"/>
          <p:cNvPicPr/>
          <p:nvPr/>
        </p:nvPicPr>
        <p:blipFill rotWithShape="1">
          <a:blip r:embed="rId3"/>
          <a:srcRect l="56028" t="20666" r="11126" b="24207"/>
          <a:stretch/>
        </p:blipFill>
        <p:spPr bwMode="auto">
          <a:xfrm>
            <a:off x="4430110" y="4291891"/>
            <a:ext cx="4184888" cy="2197513"/>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4"/>
          <a:srcRect l="55110" t="28168" r="13908" b="19604"/>
          <a:stretch/>
        </p:blipFill>
        <p:spPr bwMode="auto">
          <a:xfrm>
            <a:off x="561647" y="4291891"/>
            <a:ext cx="4178093" cy="2195963"/>
          </a:xfrm>
          <a:prstGeom prst="rect">
            <a:avLst/>
          </a:prstGeom>
          <a:ln>
            <a:noFill/>
          </a:ln>
          <a:extLst>
            <a:ext uri="{53640926-AAD7-44D8-BBD7-CCE9431645EC}">
              <a14:shadowObscured xmlns:a14="http://schemas.microsoft.com/office/drawing/2010/main"/>
            </a:ext>
          </a:extLst>
        </p:spPr>
      </p:pic>
      <p:sp>
        <p:nvSpPr>
          <p:cNvPr id="15" name="Rectangle 3"/>
          <p:cNvSpPr txBox="1">
            <a:spLocks noChangeArrowheads="1"/>
          </p:cNvSpPr>
          <p:nvPr/>
        </p:nvSpPr>
        <p:spPr>
          <a:xfrm>
            <a:off x="871276" y="1624752"/>
            <a:ext cx="7550347" cy="46114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lnSpc>
                <a:spcPct val="150000"/>
              </a:lnSpc>
              <a:spcBef>
                <a:spcPct val="0"/>
              </a:spcBef>
              <a:buClr>
                <a:schemeClr val="bg2"/>
              </a:buClr>
              <a:buSzPct val="110000"/>
              <a:buFont typeface="Arial" panose="020B0604020202020204" pitchFamily="34" charset="0"/>
              <a:buChar char="•"/>
              <a:defRPr/>
            </a:pPr>
            <a:r>
              <a:rPr lang="en-US" sz="1800" dirty="0">
                <a:solidFill>
                  <a:srgbClr val="00447C"/>
                </a:solidFill>
                <a:latin typeface="Avenir LT Std 45 Book" panose="020B0502020203020204" pitchFamily="34" charset="0"/>
                <a:cs typeface="Arial" pitchFamily="34" charset="0"/>
              </a:rPr>
              <a:t>Orientation Leaders</a:t>
            </a:r>
          </a:p>
          <a:p>
            <a:pPr marL="457200" indent="-457200" algn="l">
              <a:lnSpc>
                <a:spcPct val="150000"/>
              </a:lnSpc>
              <a:spcBef>
                <a:spcPct val="0"/>
              </a:spcBef>
              <a:buClr>
                <a:schemeClr val="bg2"/>
              </a:buClr>
              <a:buSzPct val="110000"/>
              <a:buFont typeface="Arial" panose="020B0604020202020204" pitchFamily="34" charset="0"/>
              <a:buChar char="•"/>
              <a:defRPr/>
            </a:pPr>
            <a:r>
              <a:rPr lang="en-US" sz="1800" dirty="0">
                <a:solidFill>
                  <a:srgbClr val="00447C"/>
                </a:solidFill>
                <a:latin typeface="Avenir LT Std 45 Book" panose="020B0502020203020204" pitchFamily="34" charset="0"/>
                <a:cs typeface="Arial" pitchFamily="34" charset="0"/>
              </a:rPr>
              <a:t>Student Government</a:t>
            </a:r>
          </a:p>
          <a:p>
            <a:pPr marL="457200" indent="-457200" algn="l">
              <a:lnSpc>
                <a:spcPct val="150000"/>
              </a:lnSpc>
              <a:spcBef>
                <a:spcPct val="0"/>
              </a:spcBef>
              <a:buClr>
                <a:schemeClr val="bg2"/>
              </a:buClr>
              <a:buSzPct val="110000"/>
              <a:buFont typeface="Arial" panose="020B0604020202020204" pitchFamily="34" charset="0"/>
              <a:buChar char="•"/>
              <a:defRPr/>
            </a:pPr>
            <a:r>
              <a:rPr lang="en-US" sz="1800" dirty="0">
                <a:solidFill>
                  <a:srgbClr val="00447C"/>
                </a:solidFill>
                <a:latin typeface="Avenir LT Std 45 Book" panose="020B0502020203020204" pitchFamily="34" charset="0"/>
                <a:cs typeface="Arial" pitchFamily="34" charset="0"/>
              </a:rPr>
              <a:t>Themed programming</a:t>
            </a:r>
          </a:p>
          <a:p>
            <a:pPr marL="457200" indent="-457200" algn="l">
              <a:lnSpc>
                <a:spcPct val="150000"/>
              </a:lnSpc>
              <a:spcBef>
                <a:spcPct val="0"/>
              </a:spcBef>
              <a:buClr>
                <a:schemeClr val="bg2"/>
              </a:buClr>
              <a:buSzPct val="110000"/>
              <a:buFont typeface="Arial" panose="020B0604020202020204" pitchFamily="34" charset="0"/>
              <a:buChar char="•"/>
              <a:defRPr/>
            </a:pPr>
            <a:r>
              <a:rPr lang="en-US" sz="1800" dirty="0">
                <a:solidFill>
                  <a:srgbClr val="00447C"/>
                </a:solidFill>
                <a:latin typeface="Avenir LT Std 45 Book" panose="020B0502020203020204" pitchFamily="34" charset="0"/>
                <a:cs typeface="Arial" pitchFamily="34" charset="0"/>
              </a:rPr>
              <a:t>Enriching trips and entertainment </a:t>
            </a:r>
          </a:p>
          <a:p>
            <a:pPr marL="457200" indent="-457200" algn="l">
              <a:lnSpc>
                <a:spcPct val="150000"/>
              </a:lnSpc>
              <a:spcBef>
                <a:spcPct val="0"/>
              </a:spcBef>
              <a:buClr>
                <a:schemeClr val="bg2"/>
              </a:buClr>
              <a:buSzPct val="110000"/>
              <a:buFont typeface="Arial" panose="020B0604020202020204" pitchFamily="34" charset="0"/>
              <a:buChar char="•"/>
              <a:defRPr/>
            </a:pPr>
            <a:r>
              <a:rPr lang="en-US" sz="1800" dirty="0">
                <a:solidFill>
                  <a:srgbClr val="00447C"/>
                </a:solidFill>
                <a:latin typeface="Avenir LT Std 45 Book" panose="020B0502020203020204" pitchFamily="34" charset="0"/>
                <a:cs typeface="Arial" pitchFamily="34" charset="0"/>
              </a:rPr>
              <a:t>18 student run clubs and organizations</a:t>
            </a:r>
          </a:p>
          <a:p>
            <a:pPr marL="914400" lvl="1" indent="-457200" algn="l">
              <a:lnSpc>
                <a:spcPct val="150000"/>
              </a:lnSpc>
              <a:spcBef>
                <a:spcPct val="0"/>
              </a:spcBef>
              <a:buClr>
                <a:schemeClr val="bg2"/>
              </a:buClr>
              <a:buSzPct val="110000"/>
              <a:buFont typeface="Arial" panose="020B0604020202020204" pitchFamily="34" charset="0"/>
              <a:buChar char="•"/>
              <a:defRPr/>
            </a:pPr>
            <a:r>
              <a:rPr lang="en-US" sz="1400" dirty="0">
                <a:solidFill>
                  <a:srgbClr val="00447C"/>
                </a:solidFill>
                <a:latin typeface="Avenir LT Std 45 Book" panose="020B0502020203020204" pitchFamily="34" charset="0"/>
                <a:cs typeface="Arial" pitchFamily="34" charset="0"/>
              </a:rPr>
              <a:t>Academic and Social Clubs</a:t>
            </a:r>
          </a:p>
          <a:p>
            <a:pPr algn="l">
              <a:lnSpc>
                <a:spcPct val="150000"/>
              </a:lnSpc>
              <a:spcBef>
                <a:spcPct val="0"/>
              </a:spcBef>
              <a:buClr>
                <a:srgbClr val="51576B"/>
              </a:buClr>
              <a:buSzPct val="110000"/>
              <a:defRPr/>
            </a:pPr>
            <a:r>
              <a:rPr lang="en-US" sz="2700" dirty="0">
                <a:solidFill>
                  <a:srgbClr val="51576B"/>
                </a:solidFill>
                <a:latin typeface="Avenir LT Std 55 Roman" panose="020B0503020203020204" pitchFamily="34" charset="0"/>
                <a:cs typeface="Arial" pitchFamily="34" charset="0"/>
              </a:rPr>
              <a:t>	</a:t>
            </a:r>
            <a:endParaRPr lang="en-US" sz="2700" dirty="0">
              <a:solidFill>
                <a:srgbClr val="51576B"/>
              </a:solidFill>
              <a:latin typeface="Avenir LT Std 55 Roman" panose="020B0503020203020204" pitchFamily="34" charset="0"/>
            </a:endParaRPr>
          </a:p>
        </p:txBody>
      </p:sp>
    </p:spTree>
    <p:extLst>
      <p:ext uri="{BB962C8B-B14F-4D97-AF65-F5344CB8AC3E}">
        <p14:creationId xmlns:p14="http://schemas.microsoft.com/office/powerpoint/2010/main" val="2336903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0536B3-90EC-4720-85EB-9EC5F7C54291}"/>
              </a:ext>
            </a:extLst>
          </p:cNvPr>
          <p:cNvSpPr>
            <a:spLocks noGrp="1"/>
          </p:cNvSpPr>
          <p:nvPr>
            <p:ph idx="1"/>
          </p:nvPr>
        </p:nvSpPr>
        <p:spPr/>
        <p:txBody>
          <a:bodyPr>
            <a:normAutofit/>
          </a:bodyPr>
          <a:lstStyle/>
          <a:p>
            <a:pPr marL="0" indent="0" algn="ctr">
              <a:buNone/>
            </a:pPr>
            <a:r>
              <a:rPr lang="en-US" sz="2800" b="1" i="0" dirty="0">
                <a:solidFill>
                  <a:schemeClr val="tx2">
                    <a:lumMod val="75000"/>
                  </a:schemeClr>
                </a:solidFill>
                <a:effectLst/>
              </a:rPr>
              <a:t>Achieve Program at Villa Maria College</a:t>
            </a:r>
            <a:endParaRPr lang="en-US" sz="2000" dirty="0">
              <a:solidFill>
                <a:schemeClr val="tx2">
                  <a:lumMod val="75000"/>
                </a:schemeClr>
              </a:solidFill>
            </a:endParaRPr>
          </a:p>
          <a:p>
            <a:pPr algn="just"/>
            <a:r>
              <a:rPr lang="en-US" sz="2000" b="0" i="0" dirty="0">
                <a:solidFill>
                  <a:schemeClr val="tx2">
                    <a:lumMod val="75000"/>
                  </a:schemeClr>
                </a:solidFill>
                <a:effectLst/>
              </a:rPr>
              <a:t>The Achieve Program provides specialized services to students with learning differences. At Villa, we look at students’ needs individually, and develop a plan to help ease their transition into college. Through the Achieve Program, students can build their confidence as they develop the skills that are critical for achieving academic and social successes at the collegiate level and beyond.</a:t>
            </a:r>
          </a:p>
          <a:p>
            <a:pPr algn="just"/>
            <a:r>
              <a:rPr lang="en-US" sz="2000" dirty="0">
                <a:solidFill>
                  <a:schemeClr val="tx2">
                    <a:lumMod val="75000"/>
                  </a:schemeClr>
                </a:solidFill>
              </a:rPr>
              <a:t>Designed for students with 504 plans and IEP’s.</a:t>
            </a:r>
          </a:p>
          <a:p>
            <a:pPr algn="just"/>
            <a:r>
              <a:rPr lang="en-US" sz="2000" dirty="0">
                <a:solidFill>
                  <a:schemeClr val="tx2">
                    <a:lumMod val="75000"/>
                  </a:schemeClr>
                </a:solidFill>
              </a:rPr>
              <a:t>Learn more at </a:t>
            </a:r>
            <a:r>
              <a:rPr lang="en-US" sz="2000" dirty="0">
                <a:solidFill>
                  <a:schemeClr val="tx2">
                    <a:lumMod val="75000"/>
                  </a:schemeClr>
                </a:solidFill>
                <a:hlinkClick r:id="rId2"/>
              </a:rPr>
              <a:t>www.achieveatvilla.com</a:t>
            </a:r>
            <a:endParaRPr lang="en-US" sz="2000" dirty="0">
              <a:solidFill>
                <a:schemeClr val="tx2">
                  <a:lumMod val="75000"/>
                </a:schemeClr>
              </a:solidFill>
            </a:endParaRPr>
          </a:p>
          <a:p>
            <a:pPr marL="0" indent="0" algn="just">
              <a:buNone/>
            </a:pPr>
            <a:endParaRPr lang="en-US" sz="2000" dirty="0">
              <a:solidFill>
                <a:schemeClr val="tx2">
                  <a:lumMod val="75000"/>
                </a:schemeClr>
              </a:solidFill>
            </a:endParaRPr>
          </a:p>
        </p:txBody>
      </p:sp>
      <p:pic>
        <p:nvPicPr>
          <p:cNvPr id="5" name="Picture 4" descr="VillaMaria-REV.eps">
            <a:extLst>
              <a:ext uri="{FF2B5EF4-FFF2-40B4-BE49-F238E27FC236}">
                <a16:creationId xmlns:a16="http://schemas.microsoft.com/office/drawing/2014/main" id="{3B8E2614-916F-4FEE-A5E1-7C19E6524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305" y="481375"/>
            <a:ext cx="1018828" cy="500924"/>
          </a:xfrm>
          <a:prstGeom prst="rect">
            <a:avLst/>
          </a:prstGeom>
        </p:spPr>
      </p:pic>
      <p:sp>
        <p:nvSpPr>
          <p:cNvPr id="7" name="Title 6">
            <a:extLst>
              <a:ext uri="{FF2B5EF4-FFF2-40B4-BE49-F238E27FC236}">
                <a16:creationId xmlns:a16="http://schemas.microsoft.com/office/drawing/2014/main" id="{DBE62C27-7E21-41E9-998F-B43BAEA7C6A4}"/>
              </a:ext>
            </a:extLst>
          </p:cNvPr>
          <p:cNvSpPr>
            <a:spLocks noGrp="1"/>
          </p:cNvSpPr>
          <p:nvPr>
            <p:ph type="title"/>
          </p:nvPr>
        </p:nvSpPr>
        <p:spPr>
          <a:prstGeom prst="rect">
            <a:avLst/>
          </a:prstGeom>
          <a:solidFill>
            <a:srgbClr val="0032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pic>
        <p:nvPicPr>
          <p:cNvPr id="9" name="Picture 8" descr="VillaMaria-REV.eps">
            <a:extLst>
              <a:ext uri="{FF2B5EF4-FFF2-40B4-BE49-F238E27FC236}">
                <a16:creationId xmlns:a16="http://schemas.microsoft.com/office/drawing/2014/main" id="{6F5148B2-01DD-4D79-948B-E9A0A2A39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705" y="633775"/>
            <a:ext cx="1018828" cy="500924"/>
          </a:xfrm>
          <a:prstGeom prst="rect">
            <a:avLst/>
          </a:prstGeom>
        </p:spPr>
      </p:pic>
      <p:pic>
        <p:nvPicPr>
          <p:cNvPr id="11" name="Picture 10" descr="A person sitting at a table&#10;&#10;Description automatically generated">
            <a:extLst>
              <a:ext uri="{FF2B5EF4-FFF2-40B4-BE49-F238E27FC236}">
                <a16:creationId xmlns:a16="http://schemas.microsoft.com/office/drawing/2014/main" id="{66F5C36D-BF77-47C3-ACF9-822CCD1C06B1}"/>
              </a:ext>
            </a:extLst>
          </p:cNvPr>
          <p:cNvPicPr>
            <a:picLocks noChangeAspect="1"/>
          </p:cNvPicPr>
          <p:nvPr/>
        </p:nvPicPr>
        <p:blipFill>
          <a:blip r:embed="rId4"/>
          <a:stretch>
            <a:fillRect/>
          </a:stretch>
        </p:blipFill>
        <p:spPr>
          <a:xfrm>
            <a:off x="4976860" y="4351219"/>
            <a:ext cx="3709940" cy="2472327"/>
          </a:xfrm>
          <a:prstGeom prst="rect">
            <a:avLst/>
          </a:prstGeom>
        </p:spPr>
      </p:pic>
    </p:spTree>
    <p:extLst>
      <p:ext uri="{BB962C8B-B14F-4D97-AF65-F5344CB8AC3E}">
        <p14:creationId xmlns:p14="http://schemas.microsoft.com/office/powerpoint/2010/main" val="1812354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2745</TotalTime>
  <Words>612</Words>
  <Application>Microsoft Office PowerPoint</Application>
  <PresentationFormat>On-screen Show (4:3)</PresentationFormat>
  <Paragraphs>121</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Avant Garde</vt:lpstr>
      <vt:lpstr>Avenir LT Std 45 Book</vt:lpstr>
      <vt:lpstr>Avenir LT Std 55 Roman</vt:lpstr>
      <vt:lpstr>Avenir LT Std 65 Medium</vt:lpstr>
      <vt:lpstr>Avenir Next</vt:lpstr>
      <vt:lpstr>Avenir Next Demi Bold</vt:lpstr>
      <vt:lpstr>Avenir Next Medium</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Villa Maria College is proud to partner with:</vt:lpstr>
      <vt:lpstr>Being Successful When Applying to Colleges</vt:lpstr>
      <vt:lpstr>PowerPoint Presentation</vt:lpstr>
      <vt:lpstr>PowerPoint Presentation</vt:lpstr>
    </vt:vector>
  </TitlesOfParts>
  <Company>Villa Maria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Program Information Night</dc:title>
  <dc:creator>VMC</dc:creator>
  <cp:lastModifiedBy>Straus, Nathan R.</cp:lastModifiedBy>
  <cp:revision>169</cp:revision>
  <dcterms:created xsi:type="dcterms:W3CDTF">2013-10-24T16:03:30Z</dcterms:created>
  <dcterms:modified xsi:type="dcterms:W3CDTF">2020-10-28T15:12:55Z</dcterms:modified>
</cp:coreProperties>
</file>